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94" r:id="rId3"/>
    <p:sldId id="286" r:id="rId4"/>
    <p:sldId id="270" r:id="rId5"/>
    <p:sldId id="304" r:id="rId6"/>
    <p:sldId id="299" r:id="rId7"/>
    <p:sldId id="303" r:id="rId8"/>
    <p:sldId id="290" r:id="rId9"/>
    <p:sldId id="317" r:id="rId10"/>
    <p:sldId id="283" r:id="rId11"/>
    <p:sldId id="276" r:id="rId12"/>
    <p:sldId id="300" r:id="rId13"/>
    <p:sldId id="289" r:id="rId14"/>
    <p:sldId id="305" r:id="rId15"/>
    <p:sldId id="306" r:id="rId16"/>
    <p:sldId id="277" r:id="rId17"/>
    <p:sldId id="301" r:id="rId18"/>
    <p:sldId id="324" r:id="rId19"/>
    <p:sldId id="307" r:id="rId20"/>
    <p:sldId id="288" r:id="rId21"/>
    <p:sldId id="309" r:id="rId22"/>
    <p:sldId id="312" r:id="rId23"/>
    <p:sldId id="313" r:id="rId24"/>
    <p:sldId id="314" r:id="rId25"/>
    <p:sldId id="311" r:id="rId26"/>
    <p:sldId id="315" r:id="rId27"/>
    <p:sldId id="320" r:id="rId28"/>
    <p:sldId id="321" r:id="rId29"/>
    <p:sldId id="322" r:id="rId30"/>
    <p:sldId id="273" r:id="rId31"/>
    <p:sldId id="278" r:id="rId32"/>
    <p:sldId id="298" r:id="rId33"/>
    <p:sldId id="318" r:id="rId34"/>
    <p:sldId id="297" r:id="rId35"/>
    <p:sldId id="319" r:id="rId36"/>
    <p:sldId id="316" r:id="rId37"/>
    <p:sldId id="275" r:id="rId38"/>
  </p:sldIdLst>
  <p:sldSz cx="18288000" cy="10287000"/>
  <p:notesSz cx="6858000" cy="9144000"/>
  <p:embeddedFontLst>
    <p:embeddedFont>
      <p:font typeface="Pretendard" panose="020B0600000101010101" charset="-127"/>
      <p:regular r:id="rId40"/>
      <p:bold r:id="rId41"/>
    </p:embeddedFont>
    <p:embeddedFont>
      <p:font typeface="Pretendard Black" panose="020B0600000101010101" charset="-127"/>
      <p:bold r:id="rId42"/>
    </p:embeddedFont>
    <p:embeddedFont>
      <p:font typeface="Pretendard Light" panose="020B0600000101010101" charset="-127"/>
      <p:regular r:id="rId43"/>
    </p:embeddedFont>
    <p:embeddedFont>
      <p:font typeface="Pretendard Medium" panose="020B0600000101010101" charset="-127"/>
      <p:regular r:id="rId44"/>
      <p:bold r:id="rId45"/>
    </p:embeddedFont>
    <p:embeddedFont>
      <p:font typeface="Pretendard Regular" panose="020B0600000101010101" charset="-127"/>
      <p:regular r:id="rId46"/>
      <p:bold r:id="rId47"/>
    </p:embeddedFont>
    <p:embeddedFont>
      <p:font typeface="Pretendard SemiBold" panose="020B0600000101010101" charset="-127"/>
      <p:regular r:id="rId48"/>
      <p:bold r:id="rId49"/>
    </p:embeddedFont>
    <p:embeddedFont>
      <p:font typeface="Pretendard Thin" panose="020B0600000101010101" charset="-127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DF6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0" autoAdjust="0"/>
    <p:restoredTop sz="91152" autoAdjust="0"/>
  </p:normalViewPr>
  <p:slideViewPr>
    <p:cSldViewPr>
      <p:cViewPr>
        <p:scale>
          <a:sx n="75" d="100"/>
          <a:sy n="75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24" d="100"/>
          <a:sy n="124" d="100"/>
        </p:scale>
        <p:origin x="449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fld id="{F7A6BEC8-1938-464A-A49A-0C30ECFF5559}" type="datetimeFigureOut">
              <a:rPr lang="ko-KR" altLang="en-US" smtClean="0"/>
              <a:pPr/>
              <a:t>2024-10-07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Pretendard SemiBold" panose="02000503000000020004" pitchFamily="2" charset="-127"/>
                <a:ea typeface="Pretendard SemiBold" panose="02000503000000020004" pitchFamily="2" charset="-127"/>
              </a:defRPr>
            </a:lvl1pPr>
          </a:lstStyle>
          <a:p>
            <a:fld id="{D2421876-D790-4383-B6AE-788661AB861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992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1" i="0" kern="1200">
        <a:solidFill>
          <a:schemeClr val="tx1"/>
        </a:solidFill>
        <a:latin typeface="Pretendard SemiBold" panose="02000503000000020004" pitchFamily="2" charset="-127"/>
        <a:ea typeface="Pretendard SemiBold" panose="02000503000000020004" pitchFamily="2" charset="-127"/>
        <a:cs typeface="+mn-cs"/>
      </a:defRPr>
    </a:lvl1pPr>
    <a:lvl2pPr marL="457200" algn="l" defTabSz="914400" rtl="0" eaLnBrk="1" latinLnBrk="1" hangingPunct="1">
      <a:defRPr sz="1200" b="1" i="0" kern="1200">
        <a:solidFill>
          <a:schemeClr val="tx1"/>
        </a:solidFill>
        <a:latin typeface="Pretendard SemiBold" panose="02000503000000020004" pitchFamily="2" charset="-127"/>
        <a:ea typeface="Pretendard SemiBold" panose="02000503000000020004" pitchFamily="2" charset="-127"/>
        <a:cs typeface="+mn-cs"/>
      </a:defRPr>
    </a:lvl2pPr>
    <a:lvl3pPr marL="914400" algn="l" defTabSz="914400" rtl="0" eaLnBrk="1" latinLnBrk="1" hangingPunct="1">
      <a:defRPr sz="1200" b="1" i="0" kern="1200">
        <a:solidFill>
          <a:schemeClr val="tx1"/>
        </a:solidFill>
        <a:latin typeface="Pretendard SemiBold" panose="02000503000000020004" pitchFamily="2" charset="-127"/>
        <a:ea typeface="Pretendard SemiBold" panose="02000503000000020004" pitchFamily="2" charset="-127"/>
        <a:cs typeface="+mn-cs"/>
      </a:defRPr>
    </a:lvl3pPr>
    <a:lvl4pPr marL="1371600" algn="l" defTabSz="914400" rtl="0" eaLnBrk="1" latinLnBrk="1" hangingPunct="1">
      <a:defRPr sz="1200" b="1" i="0" kern="1200">
        <a:solidFill>
          <a:schemeClr val="tx1"/>
        </a:solidFill>
        <a:latin typeface="Pretendard SemiBold" panose="02000503000000020004" pitchFamily="2" charset="-127"/>
        <a:ea typeface="Pretendard SemiBold" panose="02000503000000020004" pitchFamily="2" charset="-127"/>
        <a:cs typeface="+mn-cs"/>
      </a:defRPr>
    </a:lvl4pPr>
    <a:lvl5pPr marL="1828800" algn="l" defTabSz="914400" rtl="0" eaLnBrk="1" latinLnBrk="1" hangingPunct="1">
      <a:defRPr sz="1200" b="1" i="0" kern="1200">
        <a:solidFill>
          <a:schemeClr val="tx1"/>
        </a:solidFill>
        <a:latin typeface="Pretendard SemiBold" panose="02000503000000020004" pitchFamily="2" charset="-127"/>
        <a:ea typeface="Pretendard SemiBold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1</a:t>
            </a:r>
            <a:r>
              <a:rPr lang="ko-KR" altLang="en-US" dirty="0"/>
              <a:t>조 프로젝트를 발표하겠습니다</a:t>
            </a:r>
            <a:r>
              <a:rPr lang="en-US" altLang="ko-KR" dirty="0"/>
              <a:t>. 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en-US" altLang="ko-KR" dirty="0"/>
              <a:t> </a:t>
            </a:r>
            <a:r>
              <a:rPr lang="ko-KR" altLang="en-US" dirty="0"/>
              <a:t>저희 </a:t>
            </a:r>
            <a:r>
              <a:rPr lang="en-US" altLang="ko-KR" dirty="0"/>
              <a:t>1</a:t>
            </a:r>
            <a:r>
              <a:rPr lang="ko-KR" altLang="en-US" dirty="0"/>
              <a:t>조는 </a:t>
            </a:r>
            <a:r>
              <a:rPr lang="ko-KR" altLang="en-US" sz="12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구음장애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음성 인식 서비스프로젝트를 이번 미니 프로젝트로 선정 하였습니다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. </a:t>
            </a:r>
          </a:p>
          <a:p>
            <a:pPr marL="0" indent="0">
              <a:buFont typeface="Symbol" panose="05050102010706020507" pitchFamily="18" charset="2"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677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3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125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1" dirty="0">
              <a:ea typeface="Pretendard SemiBold" panose="02000503000000020004" pitchFamily="2" charset="-127"/>
            </a:endParaRPr>
          </a:p>
          <a:p>
            <a:r>
              <a:rPr lang="ko-KR" altLang="en-US" sz="1200" b="1" dirty="0">
                <a:ea typeface="Pretendard SemiBold" panose="02000503000000020004" pitchFamily="2" charset="-127"/>
              </a:rPr>
              <a:t>오디오 파일 무음구간이 상당히 길었습니다</a:t>
            </a:r>
            <a:r>
              <a:rPr lang="en-US" altLang="ko-KR" sz="1200" b="1" dirty="0">
                <a:ea typeface="Pretendard SemiBold" panose="02000503000000020004" pitchFamily="2" charset="-127"/>
              </a:rPr>
              <a:t>.  </a:t>
            </a:r>
            <a:r>
              <a:rPr lang="ko-KR" altLang="en-US" sz="1200" b="1" dirty="0">
                <a:ea typeface="Pretendard SemiBold" panose="02000503000000020004" pitchFamily="2" charset="-127"/>
              </a:rPr>
              <a:t>무음을 전부 </a:t>
            </a:r>
            <a:r>
              <a:rPr lang="ko-KR" altLang="en-US" sz="1200" b="1" dirty="0" err="1">
                <a:ea typeface="Pretendard SemiBold" panose="02000503000000020004" pitchFamily="2" charset="-127"/>
              </a:rPr>
              <a:t>삭제하는건</a:t>
            </a:r>
            <a:r>
              <a:rPr lang="ko-KR" altLang="en-US" sz="1200" b="1" dirty="0">
                <a:ea typeface="Pretendard SemiBold" panose="02000503000000020004" pitchFamily="2" charset="-127"/>
              </a:rPr>
              <a:t> 언어의 연결성이 없어서  </a:t>
            </a:r>
            <a:endParaRPr lang="en-US" altLang="ko-KR" sz="1200" b="1" dirty="0">
              <a:ea typeface="Pretendard SemiBold" panose="02000503000000020004" pitchFamily="2" charset="-127"/>
            </a:endParaRPr>
          </a:p>
          <a:p>
            <a:r>
              <a:rPr lang="ko-KR" altLang="en-US" sz="1200" b="1" dirty="0">
                <a:ea typeface="Pretendard SemiBold" panose="02000503000000020004" pitchFamily="2" charset="-127"/>
              </a:rPr>
              <a:t>유지시간과 제거 시간을 반영하여 전처리를 하였습니다</a:t>
            </a:r>
            <a:r>
              <a:rPr lang="en-US" altLang="ko-KR" sz="1200" b="1" dirty="0">
                <a:ea typeface="Pretendard SemiBold" panose="02000503000000020004" pitchFamily="2" charset="-127"/>
              </a:rPr>
              <a:t>.</a:t>
            </a:r>
          </a:p>
          <a:p>
            <a:endParaRPr lang="ko-KR" altLang="en-US" sz="1200" b="1" dirty="0">
              <a:ea typeface="Pretendard SemiBold" panose="02000503000000020004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764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953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1" dirty="0">
              <a:ea typeface="Pretendard SemiBold" panose="02000503000000020004" pitchFamily="2" charset="-127"/>
            </a:endParaRPr>
          </a:p>
          <a:p>
            <a:endParaRPr lang="ko-KR" altLang="en-US" sz="1200" b="1" dirty="0">
              <a:ea typeface="Pretendard SemiBold" panose="02000503000000020004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12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90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Whisper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또한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Wav2Vec2.0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과 유사하게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CNN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구조인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Feature 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Transformer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 구성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838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07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Small </a:t>
            </a:r>
            <a:r>
              <a:rPr lang="ko-KR" altLang="en-US" sz="1200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</a:t>
            </a:r>
            <a:r>
              <a:rPr lang="en-US" altLang="ko-KR" sz="1200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580</a:t>
            </a:r>
            <a:r>
              <a:rPr lang="ko-KR" altLang="en-US" sz="1200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음성데이터 와 </a:t>
            </a:r>
            <a:r>
              <a:rPr lang="en-US" altLang="ko-KR" sz="12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base</a:t>
            </a:r>
            <a:r>
              <a:rPr lang="ko-KR" altLang="en-US" sz="12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데이터인 </a:t>
            </a:r>
            <a:r>
              <a:rPr lang="en-US" altLang="ko-KR" sz="1200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lang="ko-KR" altLang="en-US" sz="1200" b="0" i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천여개의</a:t>
            </a:r>
            <a:r>
              <a:rPr lang="ko-KR" altLang="en-US" sz="1200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음성데이터로  학습하였습니다</a:t>
            </a:r>
            <a:r>
              <a:rPr lang="en-US" altLang="ko-KR" sz="1200" b="0" i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endParaRPr lang="ko-KR" altLang="en-US" sz="1200" b="0" i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3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small</a:t>
            </a:r>
          </a:p>
          <a:p>
            <a:r>
              <a:rPr lang="en-US" altLang="ko-KR" dirty="0"/>
              <a:t>Epoch 5 </a:t>
            </a:r>
            <a:r>
              <a:rPr lang="ko-KR" altLang="en-US" dirty="0"/>
              <a:t>이후로는 </a:t>
            </a:r>
            <a:r>
              <a:rPr lang="en-US" altLang="ko-KR" dirty="0"/>
              <a:t>Training Loss</a:t>
            </a:r>
            <a:r>
              <a:rPr lang="ko-KR" altLang="en-US" dirty="0"/>
              <a:t>가 더 이상 줄어들지 않고 거의 </a:t>
            </a:r>
            <a:r>
              <a:rPr lang="en-US" altLang="ko-KR" dirty="0"/>
              <a:t>0</a:t>
            </a:r>
            <a:r>
              <a:rPr lang="ko-KR" altLang="en-US" dirty="0"/>
              <a:t>에 수렴합니다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Epoch 4</a:t>
            </a:r>
            <a:r>
              <a:rPr lang="ko-KR" altLang="en-US" dirty="0"/>
              <a:t>까지 빠르게 감소하다가 그 이후로는 크게 변화하지 않고 </a:t>
            </a:r>
            <a:r>
              <a:rPr lang="en-US" altLang="ko-KR" dirty="0"/>
              <a:t>0.25 </a:t>
            </a:r>
            <a:r>
              <a:rPr lang="ko-KR" altLang="en-US" dirty="0"/>
              <a:t>근처에서 거의 평평해</a:t>
            </a:r>
            <a:endParaRPr lang="en-US" altLang="ko-KR" dirty="0"/>
          </a:p>
          <a:p>
            <a:r>
              <a:rPr lang="ko-KR" altLang="en-US" b="1" dirty="0"/>
              <a:t>과적합으로 생각되어지고  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Base</a:t>
            </a:r>
          </a:p>
          <a:p>
            <a:r>
              <a:rPr lang="en-US" altLang="ko-KR" dirty="0"/>
              <a:t>Epoch 1</a:t>
            </a:r>
            <a:r>
              <a:rPr lang="ko-KR" altLang="en-US" dirty="0"/>
              <a:t>부터 줄어들기 시작하여</a:t>
            </a:r>
            <a:r>
              <a:rPr lang="en-US" altLang="ko-KR" dirty="0"/>
              <a:t>, Epoch 2</a:t>
            </a:r>
            <a:r>
              <a:rPr lang="ko-KR" altLang="en-US" dirty="0"/>
              <a:t>에서 </a:t>
            </a:r>
            <a:r>
              <a:rPr lang="en-US" altLang="ko-KR" dirty="0"/>
              <a:t>Training Loss</a:t>
            </a:r>
            <a:r>
              <a:rPr lang="ko-KR" altLang="en-US" dirty="0"/>
              <a:t>와 교차</a:t>
            </a:r>
            <a:endParaRPr lang="en-US" altLang="ko-KR" b="1" dirty="0"/>
          </a:p>
          <a:p>
            <a:r>
              <a:rPr lang="en-US" altLang="ko-KR" dirty="0"/>
              <a:t>Validation Loss</a:t>
            </a:r>
            <a:r>
              <a:rPr lang="ko-KR" altLang="en-US" dirty="0"/>
              <a:t>가 더 이상 줄어들지 않는 것 처럼 보입니다만</a:t>
            </a:r>
            <a:r>
              <a:rPr lang="en-US" altLang="ko-KR" dirty="0"/>
              <a:t>..  </a:t>
            </a:r>
            <a:r>
              <a:rPr lang="ko-KR" altLang="en-US" dirty="0"/>
              <a:t>조금 더 돌려보면 어떠하였을까  </a:t>
            </a:r>
            <a:endParaRPr lang="en-US" altLang="ko-KR" b="1" dirty="0"/>
          </a:p>
          <a:p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35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/>
              <a:t>   1,2,3,4,5 </a:t>
            </a:r>
            <a:r>
              <a:rPr lang="ko-KR" altLang="en-US" dirty="0"/>
              <a:t>순으로 발표 하겠습니다</a:t>
            </a:r>
            <a:r>
              <a:rPr lang="en-US" altLang="ko-KR" dirty="0"/>
              <a:t>.   </a:t>
            </a:r>
            <a:r>
              <a:rPr lang="ko-KR" altLang="en-US" dirty="0"/>
              <a:t>먼저 프로젝트 선정배경과 목표 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299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Word Error Rate Character Error Rate  </a:t>
            </a:r>
          </a:p>
          <a:p>
            <a:r>
              <a:rPr lang="ko-KR" altLang="en-US" dirty="0"/>
              <a:t>분포도입니다</a:t>
            </a:r>
            <a:endParaRPr lang="en-US" altLang="ko-KR" dirty="0"/>
          </a:p>
          <a:p>
            <a:r>
              <a:rPr lang="ko-KR" altLang="en-US" dirty="0"/>
              <a:t>대부분의 샘플이 </a:t>
            </a:r>
            <a:r>
              <a:rPr lang="en-US" altLang="ko-KR" dirty="0"/>
              <a:t>CER 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에 가까운 값을 가지고 있어 문자 단위에서도 높은 정확도를 보이고 있습니다</a:t>
            </a:r>
            <a:endParaRPr lang="en-US" altLang="ko-KR" dirty="0"/>
          </a:p>
          <a:p>
            <a:r>
              <a:rPr lang="ko-KR" altLang="en-US" dirty="0"/>
              <a:t>몇몇 샘플은 </a:t>
            </a:r>
            <a:r>
              <a:rPr lang="en-US" altLang="ko-KR" dirty="0"/>
              <a:t>WER</a:t>
            </a:r>
            <a:r>
              <a:rPr lang="ko-KR" altLang="en-US" dirty="0"/>
              <a:t>이 </a:t>
            </a:r>
            <a:r>
              <a:rPr lang="en-US" altLang="ko-KR" dirty="0"/>
              <a:t>0.4, 1</a:t>
            </a:r>
            <a:r>
              <a:rPr lang="ko-KR" altLang="en-US" dirty="0"/>
              <a:t>에 가까운 값을 가지며</a:t>
            </a:r>
            <a:r>
              <a:rPr lang="en-US" altLang="ko-KR" dirty="0"/>
              <a:t>, </a:t>
            </a:r>
            <a:r>
              <a:rPr lang="ko-KR" altLang="en-US" dirty="0"/>
              <a:t>이는 일부 샘플에서는 모델이 오류를 범하고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07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Wav2vec 2</a:t>
            </a:r>
            <a:r>
              <a:rPr lang="ko-KR" altLang="en-US" sz="12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때는 오디오 노이즈를 추가하였습니다</a:t>
            </a:r>
            <a:r>
              <a:rPr lang="en-US" altLang="ko-KR" sz="12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랜덤 노이즈에 </a:t>
            </a:r>
            <a:r>
              <a:rPr lang="en-US" altLang="ko-KR" dirty="0"/>
              <a:t>0.005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를 곱해서 노이즈의 크기를 조절</a:t>
            </a:r>
            <a:endParaRPr lang="ko-KR" altLang="en-US" sz="1200" b="0" i="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12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9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Wav2vec 1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2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차의 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학습 평가</a:t>
            </a:r>
            <a:r>
              <a:rPr kumimoji="1" lang="en-US" altLang="ko-KR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1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및 성능 지표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 err="1"/>
              <a:t>차때는</a:t>
            </a:r>
            <a:r>
              <a:rPr lang="ko-KR" altLang="en-US" dirty="0"/>
              <a:t> 분안정한 학습이 진행되는 방면 </a:t>
            </a:r>
            <a:r>
              <a:rPr lang="en-US" altLang="ko-KR" dirty="0"/>
              <a:t>,  2</a:t>
            </a:r>
            <a:r>
              <a:rPr lang="ko-KR" altLang="en-US" dirty="0" err="1"/>
              <a:t>차때는</a:t>
            </a:r>
            <a:r>
              <a:rPr lang="ko-KR" altLang="en-US" dirty="0"/>
              <a:t> 비교적 일관된 성능 향상을 보여주고 있고 </a:t>
            </a:r>
            <a:endParaRPr lang="en-US" altLang="ko-KR" dirty="0"/>
          </a:p>
          <a:p>
            <a:r>
              <a:rPr lang="ko-KR" altLang="en-US" dirty="0" err="1"/>
              <a:t>과적합</a:t>
            </a:r>
            <a:r>
              <a:rPr lang="ko-KR" altLang="en-US" dirty="0"/>
              <a:t> 문제도 </a:t>
            </a:r>
            <a:r>
              <a:rPr lang="ko-KR" altLang="en-US" dirty="0" err="1"/>
              <a:t>왼화되고</a:t>
            </a:r>
            <a:r>
              <a:rPr lang="ko-KR" altLang="en-US" dirty="0"/>
              <a:t> </a:t>
            </a:r>
            <a:r>
              <a:rPr lang="ko-KR" altLang="en-US" dirty="0" err="1"/>
              <a:t>있는것으로</a:t>
            </a:r>
            <a:r>
              <a:rPr lang="ko-KR" altLang="en-US" dirty="0"/>
              <a:t> 보여집니다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644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392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441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 err="1">
                <a:solidFill>
                  <a:srgbClr val="1D1C1D"/>
                </a:solidFill>
                <a:effectLst/>
                <a:latin typeface="Slack-Lato"/>
              </a:rPr>
              <a:t>learningrate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Slack-Lato"/>
              </a:rPr>
              <a:t> = 0.00001  epochs 47 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Slack-Lato"/>
              </a:rPr>
              <a:t>로 변경하여 학습하였습니다 </a:t>
            </a: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ko-KR" altLang="en-US" dirty="0"/>
              <a:t>오른쪽 그래프는 모델이 더 긴 시간 동안 훈련되어 성능이 더욱 개선될 것이라 예상 하였으나 </a:t>
            </a:r>
            <a:endParaRPr lang="en-US" altLang="ko-KR" dirty="0"/>
          </a:p>
          <a:p>
            <a:r>
              <a:rPr lang="ko-KR" altLang="en-US" dirty="0"/>
              <a:t>성능 지표상 크게 향상되지 못하였습니다</a:t>
            </a:r>
            <a:endParaRPr lang="en-US" altLang="ko-KR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60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29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라벨 데이터가 음성데이터가 다름 </a:t>
            </a:r>
            <a:endParaRPr lang="en-US" altLang="ko-KR" dirty="0"/>
          </a:p>
          <a:p>
            <a:r>
              <a:rPr lang="en-US" altLang="ko-KR" dirty="0"/>
              <a:t>  </a:t>
            </a:r>
            <a:r>
              <a:rPr lang="ko-KR" altLang="en-US" dirty="0"/>
              <a:t>  </a:t>
            </a:r>
            <a:r>
              <a:rPr lang="ko-KR" altLang="en-US" dirty="0" err="1"/>
              <a:t>매칭작업</a:t>
            </a:r>
            <a:r>
              <a:rPr lang="ko-KR" altLang="en-US" dirty="0"/>
              <a:t> 필요</a:t>
            </a:r>
            <a:endParaRPr lang="en-US" altLang="ko-KR" dirty="0"/>
          </a:p>
          <a:p>
            <a:r>
              <a:rPr lang="ko-KR" altLang="en-US" dirty="0" err="1"/>
              <a:t>스크립</a:t>
            </a:r>
            <a:r>
              <a:rPr lang="ko-KR" altLang="en-US" dirty="0"/>
              <a:t> 데이터가 반복적임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다양한 문장의 데이터 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9722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6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</a:p>
          <a:p>
            <a:r>
              <a:rPr lang="ko-KR" altLang="en-US" dirty="0"/>
              <a:t>기획</a:t>
            </a:r>
            <a:r>
              <a:rPr lang="en-US" altLang="ko-KR" dirty="0"/>
              <a:t>, </a:t>
            </a: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en-US" altLang="ko-KR" dirty="0"/>
              <a:t>,  </a:t>
            </a:r>
            <a:r>
              <a:rPr lang="ko-KR" altLang="en-US" dirty="0"/>
              <a:t>모델 선정  구축 으로 진행하였고    </a:t>
            </a:r>
            <a:endParaRPr lang="en-US" altLang="ko-KR" dirty="0"/>
          </a:p>
          <a:p>
            <a:r>
              <a:rPr lang="ko-KR" altLang="en-US" dirty="0"/>
              <a:t>기획</a:t>
            </a:r>
            <a:r>
              <a:rPr lang="en-US" altLang="ko-KR" dirty="0"/>
              <a:t>,</a:t>
            </a:r>
            <a:r>
              <a:rPr lang="ko-KR" altLang="en-US" dirty="0"/>
              <a:t> 데이터 수집</a:t>
            </a:r>
            <a:r>
              <a:rPr lang="en-US" altLang="ko-KR" dirty="0"/>
              <a:t>, </a:t>
            </a:r>
            <a:r>
              <a:rPr lang="ko-KR" altLang="en-US" dirty="0"/>
              <a:t>모델 선정에는  비교적 빨리 진행되었습니다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음성데이터라서 데이터 전처리에 많은 시간을 할애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이미지와는 다르게 시계열 데이터는 많은 시간이 </a:t>
            </a:r>
            <a:r>
              <a:rPr lang="ko-KR" altLang="en-US" dirty="0" err="1"/>
              <a:t>걸리는것</a:t>
            </a:r>
            <a:r>
              <a:rPr lang="ko-KR" altLang="en-US" dirty="0"/>
              <a:t>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183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760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74E"/>
                </a:solidFill>
                <a:ea typeface="Pretendard SemiBold"/>
              </a:rPr>
              <a:t>전자기기 음성인식</a:t>
            </a:r>
            <a:r>
              <a:rPr lang="ko-KR" altLang="en-US" sz="1200" b="0" i="0" u="none" strike="noStrike" dirty="0">
                <a:solidFill>
                  <a:srgbClr val="00074E"/>
                </a:solidFill>
                <a:ea typeface="Pretendard SemiBold"/>
              </a:rPr>
              <a:t>에 활용하여 </a:t>
            </a:r>
            <a:endParaRPr lang="en-US" altLang="ko-KR" sz="1200" b="0" i="0" u="none" strike="noStrike" dirty="0">
              <a:solidFill>
                <a:srgbClr val="00074E"/>
              </a:solidFill>
              <a:ea typeface="Pretendard SemiBold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구음장애를</a:t>
            </a:r>
            <a:r>
              <a:rPr lang="ko-KR" altLang="en-US" dirty="0"/>
              <a:t> 가진 사람들이 보다 </a:t>
            </a:r>
            <a:r>
              <a:rPr lang="ko-KR" altLang="en-US" b="1" dirty="0"/>
              <a:t>독립적</a:t>
            </a:r>
            <a:r>
              <a:rPr lang="ko-KR" altLang="en-US" dirty="0"/>
              <a:t>으로 생활할 수 있도록 </a:t>
            </a:r>
            <a:r>
              <a:rPr lang="ko-KR" altLang="en-US" dirty="0" err="1"/>
              <a:t>도울수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/>
              <a:t>구음장애를</a:t>
            </a:r>
            <a:r>
              <a:rPr lang="ko-KR" altLang="en-US" sz="1200" dirty="0"/>
              <a:t> 가진 사람들의 발음은 </a:t>
            </a:r>
            <a:r>
              <a:rPr lang="ko-KR" altLang="en-US" sz="1200" b="1" dirty="0"/>
              <a:t>개인마다 다르게 나타날 수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따라서 이들의 발음 패턴을 인식하는 맞춤형 음성인식 모델이 필요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프로젝트 선정 배경</a:t>
            </a:r>
            <a:r>
              <a:rPr lang="en-US" altLang="ko-KR" dirty="0"/>
              <a:t>(</a:t>
            </a:r>
            <a:r>
              <a:rPr lang="ko-KR" altLang="en-US" dirty="0"/>
              <a:t>뉴스 기사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https://www.mk.co.kr/news/world/10978879</a:t>
            </a:r>
          </a:p>
          <a:p>
            <a:r>
              <a:rPr lang="en-US" altLang="ko-KR" dirty="0"/>
              <a:t>https://news.nate.com/view/20210407n03229</a:t>
            </a:r>
            <a:endParaRPr lang="ko-KR" altLang="en-US" dirty="0"/>
          </a:p>
          <a:p>
            <a:r>
              <a:rPr lang="en-US" altLang="ko-KR" dirty="0"/>
              <a:t>https://ko.shaip.com/blog/voice-recognition-overview-and-applications/ </a:t>
            </a:r>
          </a:p>
          <a:p>
            <a:r>
              <a:rPr lang="en-US" altLang="ko-KR" dirty="0"/>
              <a:t>https://www.donga.com/news/Economy/article/all/20091012/8879990/1</a:t>
            </a:r>
          </a:p>
          <a:p>
            <a:r>
              <a:rPr lang="en-US" altLang="ko-KR" dirty="0"/>
              <a:t>https://ko.shaip.com/blog/voice-recognition-overview-and-applications/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구음장애</a:t>
            </a:r>
            <a:r>
              <a:rPr lang="ko-KR" altLang="en-US" dirty="0"/>
              <a:t> 사전적 정의</a:t>
            </a:r>
            <a:endParaRPr lang="en-US" altLang="ko-KR" dirty="0"/>
          </a:p>
          <a:p>
            <a:r>
              <a:rPr lang="en-US" altLang="ko-KR" dirty="0"/>
              <a:t>https://blog.naver.com/dongneassi/223579994875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308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/>
              <a:t>사회적 활동</a:t>
            </a:r>
            <a:r>
              <a:rPr lang="ko-KR" altLang="en-US" dirty="0"/>
              <a:t>에 더 쉽게 참여하도록 도와줍니다</a:t>
            </a:r>
            <a:r>
              <a:rPr lang="en-US" altLang="ko-KR" dirty="0"/>
              <a:t>. </a:t>
            </a:r>
            <a:r>
              <a:rPr lang="ko-KR" altLang="en-US" dirty="0"/>
              <a:t>직장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가정 등에서 음성인식 기술을 사용하면 </a:t>
            </a:r>
            <a:r>
              <a:rPr lang="ko-KR" altLang="en-US" dirty="0" err="1"/>
              <a:t>사람들과의</a:t>
            </a:r>
            <a:r>
              <a:rPr lang="ko-KR" altLang="en-US" dirty="0"/>
              <a:t> 상호작용이 보다</a:t>
            </a:r>
            <a:endParaRPr lang="en-US" altLang="ko-KR" dirty="0"/>
          </a:p>
          <a:p>
            <a:endParaRPr lang="en-US" altLang="ko-KR" b="1" dirty="0">
              <a:ea typeface="Pretendard SemiBold" panose="02000503000000020004" pitchFamily="2" charset="-127"/>
            </a:endParaRPr>
          </a:p>
          <a:p>
            <a:endParaRPr lang="en-US" altLang="ko-KR" b="1" dirty="0">
              <a:ea typeface="Pretendard SemiBold" panose="02000503000000020004" pitchFamily="2" charset="-127"/>
            </a:endParaRPr>
          </a:p>
          <a:p>
            <a:endParaRPr lang="en-US" altLang="ko-KR" b="1" dirty="0">
              <a:ea typeface="Pretendard SemiBold" panose="02000503000000020004" pitchFamily="2" charset="-127"/>
            </a:endParaRPr>
          </a:p>
          <a:p>
            <a:r>
              <a:rPr lang="ko-KR" altLang="en-US" b="1" dirty="0" err="1">
                <a:ea typeface="Pretendard SemiBold" panose="02000503000000020004" pitchFamily="2" charset="-127"/>
              </a:rPr>
              <a:t>구음</a:t>
            </a:r>
            <a:r>
              <a:rPr lang="ko-KR" altLang="en-US" b="1" dirty="0">
                <a:ea typeface="Pretendard SemiBold" panose="02000503000000020004" pitchFamily="2" charset="-127"/>
              </a:rPr>
              <a:t> 장애 명령어 인식 데이터를 추가하여 000 서비스로 발전할 수 있다. (가전 제품과 연동하여 사용할 수 있도록) – 음성인식 서비스의 발전 방향</a:t>
            </a:r>
          </a:p>
          <a:p>
            <a:r>
              <a:rPr lang="ko-KR" altLang="en-US" b="1" dirty="0">
                <a:ea typeface="Pretendard SemiBold" panose="02000503000000020004" pitchFamily="2" charset="-127"/>
              </a:rPr>
              <a:t>지금은 뇌신경 장애를 시범으로 작업을 했지만 다른 데이터도 추가하여 서비스를 전면 확대할 수 있다. </a:t>
            </a:r>
            <a:endParaRPr lang="en-US" altLang="ko-KR" b="1" dirty="0">
              <a:ea typeface="Pretendard SemiBol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dirty="0">
                <a:ea typeface="Pretendard SemiBold" panose="02000503000000020004" pitchFamily="2" charset="-127"/>
              </a:rPr>
              <a:t>회의록 구분</a:t>
            </a:r>
            <a:r>
              <a:rPr lang="en-US" altLang="ko-KR" b="1" dirty="0">
                <a:ea typeface="Pretendard SemiBold" panose="02000503000000020004" pitchFamily="2" charset="-127"/>
              </a:rPr>
              <a:t>(</a:t>
            </a:r>
            <a:r>
              <a:rPr lang="ko-KR" altLang="en-US" b="1" dirty="0">
                <a:ea typeface="Pretendard SemiBold" panose="02000503000000020004" pitchFamily="2" charset="-127"/>
              </a:rPr>
              <a:t>동시 </a:t>
            </a:r>
            <a:r>
              <a:rPr lang="ko-KR" altLang="en-US" b="1" dirty="0" err="1">
                <a:ea typeface="Pretendard SemiBold" panose="02000503000000020004" pitchFamily="2" charset="-127"/>
              </a:rPr>
              <a:t>발화자</a:t>
            </a:r>
            <a:r>
              <a:rPr lang="ko-KR" altLang="en-US" b="1" dirty="0">
                <a:ea typeface="Pretendard SemiBold" panose="02000503000000020004" pitchFamily="2" charset="-127"/>
              </a:rPr>
              <a:t> 구분</a:t>
            </a:r>
            <a:r>
              <a:rPr lang="en-US" altLang="ko-KR" b="1" dirty="0">
                <a:ea typeface="Pretendard SemiBold" panose="02000503000000020004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b="1" dirty="0">
                <a:ea typeface="Pretendard SemiBold" panose="02000503000000020004" pitchFamily="2" charset="-127"/>
              </a:rPr>
              <a:t>지역별 </a:t>
            </a:r>
            <a:r>
              <a:rPr lang="ko-KR" altLang="en-US" b="1" dirty="0" err="1">
                <a:ea typeface="Pretendard SemiBold" panose="02000503000000020004" pitchFamily="2" charset="-127"/>
              </a:rPr>
              <a:t>구음</a:t>
            </a:r>
            <a:r>
              <a:rPr lang="ko-KR" altLang="en-US" b="1" dirty="0">
                <a:ea typeface="Pretendard SemiBold" panose="02000503000000020004" pitchFamily="2" charset="-127"/>
              </a:rPr>
              <a:t> 장애인 발성 및 억양 구분 </a:t>
            </a:r>
            <a:r>
              <a:rPr lang="en-US" altLang="ko-KR" b="1" dirty="0">
                <a:ea typeface="Pretendard SemiBold" panose="02000503000000020004" pitchFamily="2" charset="-127"/>
              </a:rPr>
              <a:t>-&gt; </a:t>
            </a:r>
            <a:r>
              <a:rPr lang="ko-KR" altLang="en-US" b="1" dirty="0">
                <a:ea typeface="Pretendard SemiBold" panose="02000503000000020004" pitchFamily="2" charset="-127"/>
              </a:rPr>
              <a:t>치료법 개선  </a:t>
            </a:r>
          </a:p>
          <a:p>
            <a:r>
              <a:rPr lang="ko-KR" altLang="en-US" b="1" dirty="0">
                <a:ea typeface="Pretendard SemiBold" panose="02000503000000020004" pitchFamily="2" charset="-127"/>
              </a:rPr>
              <a:t>다양한 </a:t>
            </a:r>
            <a:r>
              <a:rPr lang="ko-KR" altLang="en-US" b="1" dirty="0" err="1">
                <a:ea typeface="Pretendard SemiBold" panose="02000503000000020004" pitchFamily="2" charset="-127"/>
              </a:rPr>
              <a:t>산업군에서</a:t>
            </a:r>
            <a:r>
              <a:rPr lang="ko-KR" altLang="en-US" b="1" dirty="0">
                <a:ea typeface="Pretendard SemiBold" panose="02000503000000020004" pitchFamily="2" charset="-127"/>
              </a:rPr>
              <a:t> 서비스의 활용 방안(병원 진료 서비스, 학업 지원 서비스 등 )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프로젝트 선정 배경</a:t>
            </a:r>
            <a:r>
              <a:rPr lang="en-US" altLang="ko-KR" dirty="0"/>
              <a:t>(</a:t>
            </a:r>
            <a:r>
              <a:rPr lang="ko-KR" altLang="en-US" dirty="0"/>
              <a:t>뉴스 기사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https://www.mk.co.kr/news/world/10978879</a:t>
            </a:r>
          </a:p>
          <a:p>
            <a:r>
              <a:rPr lang="en-US" altLang="ko-KR" dirty="0"/>
              <a:t>https://news.nate.com/view/20210407n03229</a:t>
            </a:r>
            <a:endParaRPr lang="ko-KR" altLang="en-US" dirty="0"/>
          </a:p>
          <a:p>
            <a:r>
              <a:rPr lang="en-US" altLang="ko-KR" dirty="0"/>
              <a:t>https://ko.shaip.com/blog/voice-recognition-overview-and-applications/ </a:t>
            </a:r>
          </a:p>
          <a:p>
            <a:r>
              <a:rPr lang="en-US" altLang="ko-KR" dirty="0"/>
              <a:t>https://www.donga.com/news/Economy/article/all/20091012/8879990/1</a:t>
            </a:r>
          </a:p>
          <a:p>
            <a:r>
              <a:rPr lang="en-US" altLang="ko-KR" dirty="0"/>
              <a:t>https://ko.shaip.com/blog/voice-recognition-overview-and-applications/</a:t>
            </a:r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 err="1"/>
              <a:t>구음장애</a:t>
            </a:r>
            <a:r>
              <a:rPr lang="ko-KR" altLang="en-US" dirty="0"/>
              <a:t> 사전적 정의</a:t>
            </a:r>
            <a:endParaRPr lang="en-US" altLang="ko-KR" dirty="0"/>
          </a:p>
          <a:p>
            <a:r>
              <a:rPr lang="en-US" altLang="ko-KR" dirty="0"/>
              <a:t>https://blog.naver.com/dongneassi/223579994875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33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566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285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97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121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말이 조금 어렵습니다</a:t>
            </a:r>
            <a:r>
              <a:rPr lang="en-US" altLang="ko-KR" dirty="0"/>
              <a:t>.   </a:t>
            </a:r>
            <a:r>
              <a:rPr lang="ko-KR" altLang="en-US" dirty="0"/>
              <a:t>언어장애를 뜻합니다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원인으로 </a:t>
            </a:r>
            <a:r>
              <a:rPr lang="en-US" altLang="ko-KR" dirty="0"/>
              <a:t>,, </a:t>
            </a:r>
            <a:r>
              <a:rPr lang="ko-KR" altLang="en-US" dirty="0"/>
              <a:t>뇌와</a:t>
            </a:r>
            <a:r>
              <a:rPr lang="en-US" altLang="ko-KR" dirty="0"/>
              <a:t>, </a:t>
            </a:r>
            <a:r>
              <a:rPr lang="ko-KR" altLang="en-US" dirty="0"/>
              <a:t>청각  후두에   유형을 나눌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91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장애인 의사 소통의 </a:t>
            </a:r>
            <a:r>
              <a:rPr lang="ko-KR" altLang="en-US" b="0" i="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실태조사입니다</a:t>
            </a:r>
            <a:r>
              <a:rPr lang="en-US" altLang="ko-KR" b="0" i="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. </a:t>
            </a:r>
            <a:r>
              <a:rPr lang="ko-KR" altLang="en-US" b="0" i="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구음</a:t>
            </a:r>
            <a:r>
              <a:rPr lang="ko-KR" altLang="en-US" dirty="0"/>
              <a:t> 장애 음성인식 서비스 중 한국어에 기반하여 상용되는 것은 없고 여러 연구가 진행중이다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23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970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21876-D790-4383-B6AE-788661AB861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22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rc.go.kr/portal/board/boardView.do?no=17046&amp;fno=58&amp;menu_cd=09_02_00_02&amp;bn=galleryView&amp;bno=17046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segye.com/newsView/2020092252710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com.or.kr/info5_1/82" TargetMode="External"/><Relationship Id="rId5" Type="http://schemas.openxmlformats.org/officeDocument/2006/relationships/hyperlink" Target="https://aihub.or.kr/aihubdata/data/view.do?currMenu=115&amp;topMenu=100&amp;aihubDataSe=data&amp;dataSetSn=608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it.chosun.com/news/articleView.html?idxno=2019050801137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52.png"/><Relationship Id="rId4" Type="http://schemas.openxmlformats.org/officeDocument/2006/relationships/image" Target="../media/image2.png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://scom.or.kr/info5_1/8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com.or.kr/info5_1/82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30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300" y="8524536"/>
            <a:ext cx="17297400" cy="1066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048000" y="1087158"/>
            <a:ext cx="120396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8000" u="none" strike="noStrike" spc="-500" dirty="0">
                <a:solidFill>
                  <a:srgbClr val="2D2D2D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음성 인식 프로젝트 </a:t>
            </a:r>
            <a:endParaRPr lang="ko-KR" sz="8000" u="none" strike="noStrike" spc="-500" dirty="0">
              <a:solidFill>
                <a:srgbClr val="2D2D2D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79900" y="8890000"/>
            <a:ext cx="967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u="none" strike="noStrike" dirty="0">
                <a:solidFill>
                  <a:srgbClr val="2D2D2D"/>
                </a:solidFill>
                <a:latin typeface="Pretendard Black" panose="02000503000000020004" pitchFamily="2" charset="-127"/>
              </a:rPr>
              <a:t>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AA8828-C4BA-2298-1C54-B2501B9FA8D8}"/>
              </a:ext>
            </a:extLst>
          </p:cNvPr>
          <p:cNvSpPr txBox="1"/>
          <p:nvPr/>
        </p:nvSpPr>
        <p:spPr>
          <a:xfrm>
            <a:off x="3699" y="76925"/>
            <a:ext cx="18288000" cy="430886"/>
          </a:xfrm>
          <a:prstGeom prst="rect">
            <a:avLst/>
          </a:prstGeom>
          <a:solidFill>
            <a:srgbClr val="FFFFFF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S-Core Dream 6 Bold" panose="020B0503030302020204" pitchFamily="34" charset="-127"/>
                <a:ea typeface="Pretendard SemiBold" panose="02000503000000020004" pitchFamily="2" charset="-127"/>
              </a:rPr>
              <a:t>K-Digital Training</a:t>
            </a:r>
            <a:endParaRPr lang="ko-KR" altLang="en-US" sz="28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0000"/>
              </a:solidFill>
              <a:latin typeface="S-Core Dream 6 Bold" panose="020B0503030302020204" pitchFamily="34" charset="-127"/>
              <a:ea typeface="Pretendard SemiBold" panose="020005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A9427B-D669-9614-EC6D-B8EBD39FC391}"/>
              </a:ext>
            </a:extLst>
          </p:cNvPr>
          <p:cNvGrpSpPr/>
          <p:nvPr/>
        </p:nvGrpSpPr>
        <p:grpSpPr>
          <a:xfrm>
            <a:off x="15925800" y="126869"/>
            <a:ext cx="2222996" cy="355731"/>
            <a:chOff x="921102" y="6027409"/>
            <a:chExt cx="2680001" cy="375740"/>
          </a:xfrm>
        </p:grpSpPr>
        <p:pic>
          <p:nvPicPr>
            <p:cNvPr id="27" name="_x278651016" descr="EMB0000378c3f3d">
              <a:extLst>
                <a:ext uri="{FF2B5EF4-FFF2-40B4-BE49-F238E27FC236}">
                  <a16:creationId xmlns:a16="http://schemas.microsoft.com/office/drawing/2014/main" id="{51325C24-FCF5-FC39-F99C-7C9690129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B8F0CDBA-F2DF-A7F2-BD7E-67285A9A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51" name="Object 32">
            <a:extLst>
              <a:ext uri="{FF2B5EF4-FFF2-40B4-BE49-F238E27FC236}">
                <a16:creationId xmlns:a16="http://schemas.microsoft.com/office/drawing/2014/main" id="{11970851-0DB7-7FC6-8221-189212F3780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1924" y="3575164"/>
            <a:ext cx="3949273" cy="345597"/>
          </a:xfrm>
          <a:prstGeom prst="rect">
            <a:avLst/>
          </a:prstGeom>
        </p:spPr>
      </p:pic>
      <p:grpSp>
        <p:nvGrpSpPr>
          <p:cNvPr id="67" name="그룹 1022">
            <a:extLst>
              <a:ext uri="{FF2B5EF4-FFF2-40B4-BE49-F238E27FC236}">
                <a16:creationId xmlns:a16="http://schemas.microsoft.com/office/drawing/2014/main" id="{A9237131-0AF1-B1FF-BDC4-C6DBAFFEE489}"/>
              </a:ext>
            </a:extLst>
          </p:cNvPr>
          <p:cNvGrpSpPr/>
          <p:nvPr/>
        </p:nvGrpSpPr>
        <p:grpSpPr>
          <a:xfrm>
            <a:off x="1777885" y="3015320"/>
            <a:ext cx="14681429" cy="605538"/>
            <a:chOff x="3579565" y="5627481"/>
            <a:chExt cx="11428054" cy="742220"/>
          </a:xfrm>
        </p:grpSpPr>
        <p:pic>
          <p:nvPicPr>
            <p:cNvPr id="68" name="Object 64">
              <a:extLst>
                <a:ext uri="{FF2B5EF4-FFF2-40B4-BE49-F238E27FC236}">
                  <a16:creationId xmlns:a16="http://schemas.microsoft.com/office/drawing/2014/main" id="{CF371669-E9A0-68F3-B244-386276883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9565" y="5627481"/>
              <a:ext cx="11428054" cy="74222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8F1436-AD7B-EF45-3DF2-0DDD5D8427BD}"/>
              </a:ext>
            </a:extLst>
          </p:cNvPr>
          <p:cNvSpPr txBox="1"/>
          <p:nvPr/>
        </p:nvSpPr>
        <p:spPr>
          <a:xfrm>
            <a:off x="3010989" y="3051944"/>
            <a:ext cx="122430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[</a:t>
            </a:r>
            <a:r>
              <a:rPr lang="ko-KR" altLang="en-US" sz="26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알파코</a:t>
            </a:r>
            <a:r>
              <a:rPr lang="ko-KR" altLang="en-US" sz="2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캠퍼스 </a:t>
            </a:r>
            <a:r>
              <a:rPr lang="en-US" altLang="ko-KR" sz="2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10</a:t>
            </a:r>
            <a:r>
              <a:rPr lang="ko-KR" altLang="en-US" sz="2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</a:t>
            </a:r>
            <a:r>
              <a:rPr lang="en-US" altLang="ko-KR" sz="2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] 1</a:t>
            </a:r>
            <a:r>
              <a:rPr lang="ko-KR" altLang="en-US" sz="2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</a:t>
            </a:r>
            <a:r>
              <a:rPr lang="en-US" altLang="ko-KR" sz="2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2600" dirty="0" err="1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구음장애</a:t>
            </a:r>
            <a:r>
              <a:rPr lang="ko-KR" altLang="en-US" sz="2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음성 인식 서비스</a:t>
            </a:r>
            <a:r>
              <a:rPr lang="en-US" altLang="ko-KR" sz="26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(STT)</a:t>
            </a:r>
            <a:endParaRPr lang="ko-KR" altLang="en-US" sz="26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44633-EA28-F76F-2D65-18475747748D}"/>
              </a:ext>
            </a:extLst>
          </p:cNvPr>
          <p:cNvSpPr txBox="1"/>
          <p:nvPr/>
        </p:nvSpPr>
        <p:spPr>
          <a:xfrm>
            <a:off x="1066800" y="8831112"/>
            <a:ext cx="160019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심인보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 err="1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김동휘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박선호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 err="1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석혁준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 err="1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유승진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최가윤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 err="1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현보람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ko-KR" altLang="en-US" sz="2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BDD133-F5C0-B1DF-69DA-973CB0A86EAA}"/>
              </a:ext>
            </a:extLst>
          </p:cNvPr>
          <p:cNvSpPr/>
          <p:nvPr/>
        </p:nvSpPr>
        <p:spPr>
          <a:xfrm>
            <a:off x="6705600" y="4076699"/>
            <a:ext cx="4876800" cy="4235251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8BEA756-20D7-AF64-43EE-82338190E7A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8B9E52-A0F7-29AF-C0CF-5CD7FCE2D627}"/>
              </a:ext>
            </a:extLst>
          </p:cNvPr>
          <p:cNvSpPr txBox="1"/>
          <p:nvPr/>
        </p:nvSpPr>
        <p:spPr>
          <a:xfrm>
            <a:off x="6553200" y="673100"/>
            <a:ext cx="549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ea typeface="Pretendard SemiBold" panose="02000503000000020004" pitchFamily="2" charset="-127"/>
              </a:rPr>
              <a:t>프로젝트 </a:t>
            </a:r>
            <a:r>
              <a:rPr lang="ko-KR" altLang="en-US" sz="3600" b="1" dirty="0" err="1">
                <a:ea typeface="Pretendard SemiBold" panose="02000503000000020004" pitchFamily="2" charset="-127"/>
              </a:rPr>
              <a:t>워크플로우</a:t>
            </a:r>
            <a:r>
              <a:rPr lang="ko-KR" altLang="en-US" sz="3600" b="1" dirty="0">
                <a:ea typeface="Pretendard SemiBold" panose="02000503000000020004" pitchFamily="2" charset="-127"/>
              </a:rPr>
              <a:t>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5D74499-B19C-0707-3FB7-06E06F6C2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321199"/>
              </p:ext>
            </p:extLst>
          </p:nvPr>
        </p:nvGraphicFramePr>
        <p:xfrm>
          <a:off x="1109870" y="3002280"/>
          <a:ext cx="16068260" cy="42824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213652">
                  <a:extLst>
                    <a:ext uri="{9D8B030D-6E8A-4147-A177-3AD203B41FA5}">
                      <a16:colId xmlns:a16="http://schemas.microsoft.com/office/drawing/2014/main" val="4268221371"/>
                    </a:ext>
                  </a:extLst>
                </a:gridCol>
                <a:gridCol w="3213652">
                  <a:extLst>
                    <a:ext uri="{9D8B030D-6E8A-4147-A177-3AD203B41FA5}">
                      <a16:colId xmlns:a16="http://schemas.microsoft.com/office/drawing/2014/main" val="111590955"/>
                    </a:ext>
                  </a:extLst>
                </a:gridCol>
                <a:gridCol w="3213652">
                  <a:extLst>
                    <a:ext uri="{9D8B030D-6E8A-4147-A177-3AD203B41FA5}">
                      <a16:colId xmlns:a16="http://schemas.microsoft.com/office/drawing/2014/main" val="1914051666"/>
                    </a:ext>
                  </a:extLst>
                </a:gridCol>
                <a:gridCol w="3213652">
                  <a:extLst>
                    <a:ext uri="{9D8B030D-6E8A-4147-A177-3AD203B41FA5}">
                      <a16:colId xmlns:a16="http://schemas.microsoft.com/office/drawing/2014/main" val="3481397056"/>
                    </a:ext>
                  </a:extLst>
                </a:gridCol>
                <a:gridCol w="3213652">
                  <a:extLst>
                    <a:ext uri="{9D8B030D-6E8A-4147-A177-3AD203B41FA5}">
                      <a16:colId xmlns:a16="http://schemas.microsoft.com/office/drawing/2014/main" val="587436274"/>
                    </a:ext>
                  </a:extLst>
                </a:gridCol>
              </a:tblGrid>
              <a:tr h="787400">
                <a:tc gridSpan="5"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프로젝트 목표 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24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구음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장애가 있는 사람들의 의사소통에 도움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!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89069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</a:t>
                      </a:r>
                      <a:r>
                        <a:rPr lang="ko-KR" altLang="en-US" sz="2400" b="1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전처리</a:t>
                      </a:r>
                      <a:endParaRPr lang="ko-KR" altLang="en-US" sz="2400" b="1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학습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평가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813500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AI Hub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구음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장애 음성인식 데이터</a:t>
                      </a:r>
                    </a:p>
                    <a:p>
                      <a:pPr latinLnBrk="1"/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latinLnBrk="1"/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latinLnBrk="1"/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latinLnBrk="1"/>
                      <a:endParaRPr lang="ko-KR" altLang="en-US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음성 길이</a:t>
                      </a: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최대 </a:t>
                      </a: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20~30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 </a:t>
                      </a: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Sample Rate : 48,000 -&gt; 16,000</a:t>
                      </a: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342900" indent="-34290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 이상의 무음 구간</a:t>
                      </a: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(Threshold)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을 감지</a:t>
                      </a: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단어 </a:t>
                      </a: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or 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문장 단위로 분할</a:t>
                      </a: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Wave2vec</a:t>
                      </a: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Whispher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effectLst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8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손실함수</a:t>
                      </a:r>
                      <a:endParaRPr lang="en-US" altLang="ko-KR" sz="18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ko-KR" altLang="en-US" sz="18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Whispher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모델 자체  </a:t>
                      </a: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loss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사용</a:t>
                      </a: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</a:p>
                    <a:p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2) 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Wave2vec </a:t>
                      </a: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: </a:t>
                      </a:r>
                      <a:r>
                        <a:rPr lang="ko-KR" altLang="en-US" sz="18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ctc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8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loss</a:t>
                      </a:r>
                      <a:r>
                        <a:rPr lang="ko-KR" altLang="en-US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사용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WER</a:t>
                      </a:r>
                    </a:p>
                    <a:p>
                      <a:pPr latinLnBrk="1"/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단어 단위 오류를 평가</a:t>
                      </a: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8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CER</a:t>
                      </a: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-</a:t>
                      </a:r>
                      <a:r>
                        <a:rPr lang="ko-KR" altLang="en-US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문자 단위의 오류를 평가</a:t>
                      </a: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18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941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55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5ED5F-B98D-BCD5-094F-780846CF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43900" y="6261100"/>
            <a:ext cx="15875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8FDC042-FEC9-9410-4BDA-B748E5028B96}"/>
              </a:ext>
            </a:extLst>
          </p:cNvPr>
          <p:cNvSpPr txBox="1"/>
          <p:nvPr/>
        </p:nvSpPr>
        <p:spPr>
          <a:xfrm>
            <a:off x="7416800" y="2146300"/>
            <a:ext cx="34544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900" b="1" u="none" strike="noStrike" spc="-2100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02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0E39FCE-FD94-24CC-3B44-F00C6E2FC1FE}"/>
              </a:ext>
            </a:extLst>
          </p:cNvPr>
          <p:cNvSpPr txBox="1"/>
          <p:nvPr/>
        </p:nvSpPr>
        <p:spPr>
          <a:xfrm>
            <a:off x="7569200" y="4445000"/>
            <a:ext cx="3149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u="none" strike="noStrike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CHAPTER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710A24-7807-840F-4D7B-A247A0240688}"/>
              </a:ext>
            </a:extLst>
          </p:cNvPr>
          <p:cNvSpPr txBox="1"/>
          <p:nvPr/>
        </p:nvSpPr>
        <p:spPr>
          <a:xfrm>
            <a:off x="4064000" y="7518400"/>
            <a:ext cx="10160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4000" u="none" strike="noStrike" dirty="0">
                <a:solidFill>
                  <a:srgbClr val="2D2D2D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데이터 수집 및 분석 </a:t>
            </a:r>
            <a:endParaRPr lang="en-US" sz="4000" u="none" strike="noStrike" dirty="0">
              <a:solidFill>
                <a:srgbClr val="2D2D2D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084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858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AFDE76-C557-561E-7A0D-B42768D72C3D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데이터 수집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C6773-11C5-C389-5ADB-D5D914193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6588" y="2829773"/>
            <a:ext cx="7305675" cy="322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0F3813-7371-C2F4-2246-805EF7B77FA5}"/>
              </a:ext>
            </a:extLst>
          </p:cNvPr>
          <p:cNvSpPr txBox="1"/>
          <p:nvPr/>
        </p:nvSpPr>
        <p:spPr>
          <a:xfrm>
            <a:off x="1646588" y="6406879"/>
            <a:ext cx="51054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 fontAlgn="base">
              <a:buFont typeface="Arial" panose="020B0604020202020204" pitchFamily="34" charset="0"/>
              <a:buChar char="•"/>
            </a:pPr>
            <a:r>
              <a:rPr lang="ko-KR" altLang="en-US" sz="3000" dirty="0">
                <a:solidFill>
                  <a:srgbClr val="05050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활용 </a:t>
            </a:r>
            <a:r>
              <a:rPr lang="en-US" altLang="ko-KR" sz="3000" dirty="0">
                <a:solidFill>
                  <a:srgbClr val="05050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lang="ko-KR" altLang="en-US" sz="3000" dirty="0">
                <a:solidFill>
                  <a:srgbClr val="05050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3000" b="1" dirty="0">
                <a:solidFill>
                  <a:srgbClr val="05050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뇌신경 장애 </a:t>
            </a:r>
            <a:r>
              <a:rPr lang="ko-KR" altLang="en-US" sz="3000" dirty="0">
                <a:solidFill>
                  <a:srgbClr val="050505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선정 </a:t>
            </a:r>
            <a:endParaRPr lang="ko-KR" altLang="en-US" sz="3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9731B-269D-374D-995E-552B19C3DD89}"/>
              </a:ext>
            </a:extLst>
          </p:cNvPr>
          <p:cNvSpPr txBox="1"/>
          <p:nvPr/>
        </p:nvSpPr>
        <p:spPr>
          <a:xfrm>
            <a:off x="1646588" y="1927644"/>
            <a:ext cx="69595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3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원본 </a:t>
            </a:r>
            <a:r>
              <a:rPr kumimoji="1" lang="en-US" altLang="ko-KR" sz="3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kumimoji="1" lang="ko-KR" altLang="en-US" sz="3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3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AI Hub </a:t>
            </a:r>
            <a:r>
              <a:rPr kumimoji="1" lang="ko-KR" altLang="en-US" sz="30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구음</a:t>
            </a:r>
            <a:r>
              <a:rPr kumimoji="1" lang="ko-KR" altLang="en-US" sz="3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장애 음성 데이터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D4E2F64-FA38-C84C-921D-A0DF7C04A5FC}"/>
              </a:ext>
            </a:extLst>
          </p:cNvPr>
          <p:cNvSpPr/>
          <p:nvPr/>
        </p:nvSpPr>
        <p:spPr>
          <a:xfrm>
            <a:off x="5299425" y="3457074"/>
            <a:ext cx="3495675" cy="8382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992AB9F-81D9-1843-B244-0E6EFFF8535C}"/>
              </a:ext>
            </a:extLst>
          </p:cNvPr>
          <p:cNvSpPr/>
          <p:nvPr/>
        </p:nvSpPr>
        <p:spPr>
          <a:xfrm>
            <a:off x="1646588" y="7309007"/>
            <a:ext cx="4521200" cy="18288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93C35-70C5-DF4D-B226-F7EB105FA856}"/>
              </a:ext>
            </a:extLst>
          </p:cNvPr>
          <p:cNvSpPr txBox="1"/>
          <p:nvPr/>
        </p:nvSpPr>
        <p:spPr>
          <a:xfrm>
            <a:off x="9681813" y="3082892"/>
            <a:ext cx="69595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3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뇌신경 장애 데이터 선정 이유</a:t>
            </a:r>
            <a:endParaRPr kumimoji="1" lang="en-US" altLang="ko-KR" sz="3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sz="3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복합적인 장애 양상을 가지고 있음</a:t>
            </a:r>
            <a:endParaRPr kumimoji="1"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다양한 발화 패턴을 적용 가능</a:t>
            </a:r>
            <a:endParaRPr kumimoji="1" lang="en-US" altLang="ko-KR" sz="3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의사소통에 어려움을 겪는 장애 유형 </a:t>
            </a:r>
            <a:r>
              <a:rPr kumimoji="1"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50%</a:t>
            </a:r>
            <a:r>
              <a:rPr kumimoji="1" lang="ko-KR" alt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이상을 포함</a:t>
            </a:r>
            <a:r>
              <a:rPr kumimoji="1" lang="en-US" altLang="ko-KR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kumimoji="1" lang="en-US" altLang="ko-KR" sz="3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94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B2018F-4431-244B-9A92-7AF580DB067F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데이터 전처리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B4712-20FF-D14C-86FC-AFFE114D005E}"/>
              </a:ext>
            </a:extLst>
          </p:cNvPr>
          <p:cNvSpPr txBox="1"/>
          <p:nvPr/>
        </p:nvSpPr>
        <p:spPr>
          <a:xfrm>
            <a:off x="10845800" y="3582878"/>
            <a:ext cx="5765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8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구음</a:t>
            </a:r>
            <a:r>
              <a:rPr kumimoji="1" lang="ko-KR" altLang="en-US" sz="28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장애 발화 특성을 반영한 전처리</a:t>
            </a:r>
            <a:endParaRPr kumimoji="1" lang="en-US" altLang="ko-KR" sz="2800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en-US" altLang="ko-KR" sz="28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 문장을 발화할 때 일반인보다 긴 </a:t>
            </a: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term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이 필요할 수 있음</a:t>
            </a:r>
            <a:endParaRPr kumimoji="1" lang="en-US" altLang="ko-KR" sz="28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8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indent="-457200">
              <a:buFontTx/>
              <a:buChar char="-"/>
            </a:pP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다음 발화까지 좀 더 시간이 필요</a:t>
            </a: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F47C7507-021D-6944-B3D0-8FBE1BE9B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171042"/>
              </p:ext>
            </p:extLst>
          </p:nvPr>
        </p:nvGraphicFramePr>
        <p:xfrm>
          <a:off x="1676400" y="3429000"/>
          <a:ext cx="8229600" cy="433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46290061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95421688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721537110"/>
                    </a:ext>
                  </a:extLst>
                </a:gridCol>
              </a:tblGrid>
              <a:tr h="58010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일반적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특성 반영 기준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06292"/>
                  </a:ext>
                </a:extLst>
              </a:tr>
              <a:tr h="1011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Min silence</a:t>
                      </a: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무음 감지 최소 길이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1,000 </a:t>
                      </a:r>
                      <a:r>
                        <a:rPr lang="en-US" altLang="ko-KR" sz="24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ms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2000 </a:t>
                      </a:r>
                      <a:r>
                        <a:rPr lang="en-US" altLang="ko-KR" sz="24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ms</a:t>
                      </a:r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 latinLnBrk="1"/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43175"/>
                  </a:ext>
                </a:extLst>
              </a:tr>
              <a:tr h="10114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Keep silence</a:t>
                      </a: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무음 유지 길이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500 </a:t>
                      </a:r>
                      <a:r>
                        <a:rPr lang="en-US" altLang="ko-KR" sz="24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ms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1000 </a:t>
                      </a:r>
                      <a:r>
                        <a:rPr lang="en-US" altLang="ko-KR" sz="24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ms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6550"/>
                  </a:ext>
                </a:extLst>
              </a:tr>
              <a:tr h="1011439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Silence thresh</a:t>
                      </a: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무음 기준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  <a:p>
                      <a:pPr algn="ctr" latinLnBrk="1"/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평균 볼륨 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-10db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평균 볼륨 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-10db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87315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59E7018-8DDE-BE42-A2CE-C1E75E1308C0}"/>
              </a:ext>
            </a:extLst>
          </p:cNvPr>
          <p:cNvSpPr txBox="1"/>
          <p:nvPr/>
        </p:nvSpPr>
        <p:spPr>
          <a:xfrm>
            <a:off x="1828800" y="2628900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음성 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228426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B2018F-4431-244B-9A92-7AF580DB067F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데이터 전처리</a:t>
            </a:r>
          </a:p>
        </p:txBody>
      </p:sp>
      <p:graphicFrame>
        <p:nvGraphicFramePr>
          <p:cNvPr id="6" name="표 9">
            <a:extLst>
              <a:ext uri="{FF2B5EF4-FFF2-40B4-BE49-F238E27FC236}">
                <a16:creationId xmlns:a16="http://schemas.microsoft.com/office/drawing/2014/main" id="{F47C7507-021D-6944-B3D0-8FBE1BE9B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647982"/>
              </p:ext>
            </p:extLst>
          </p:nvPr>
        </p:nvGraphicFramePr>
        <p:xfrm>
          <a:off x="1936750" y="3429000"/>
          <a:ext cx="6413501" cy="31085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639">
                  <a:extLst>
                    <a:ext uri="{9D8B030D-6E8A-4147-A177-3AD203B41FA5}">
                      <a16:colId xmlns:a16="http://schemas.microsoft.com/office/drawing/2014/main" val="462900617"/>
                    </a:ext>
                  </a:extLst>
                </a:gridCol>
                <a:gridCol w="2216431">
                  <a:extLst>
                    <a:ext uri="{9D8B030D-6E8A-4147-A177-3AD203B41FA5}">
                      <a16:colId xmlns:a16="http://schemas.microsoft.com/office/drawing/2014/main" val="3373425002"/>
                    </a:ext>
                  </a:extLst>
                </a:gridCol>
                <a:gridCol w="2216431">
                  <a:extLst>
                    <a:ext uri="{9D8B030D-6E8A-4147-A177-3AD203B41FA5}">
                      <a16:colId xmlns:a16="http://schemas.microsoft.com/office/drawing/2014/main" val="954216888"/>
                    </a:ext>
                  </a:extLst>
                </a:gridCol>
              </a:tblGrid>
              <a:tr h="839623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원본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Model Need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06292"/>
                  </a:ext>
                </a:extLst>
              </a:tr>
              <a:tr h="1225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최대 음성 길이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</a:t>
                      </a:r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시간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20~30</a:t>
                      </a:r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43175"/>
                  </a:ext>
                </a:extLst>
              </a:tr>
              <a:tr h="10430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Sampling rate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48,000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16,000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65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59E7018-8DDE-BE42-A2CE-C1E75E1308C0}"/>
              </a:ext>
            </a:extLst>
          </p:cNvPr>
          <p:cNvSpPr txBox="1"/>
          <p:nvPr/>
        </p:nvSpPr>
        <p:spPr>
          <a:xfrm>
            <a:off x="1936750" y="26289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Model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에서 요구하는 음성 데이터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955B027D-776A-864D-A98B-36CF327C6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68762"/>
              </p:ext>
            </p:extLst>
          </p:nvPr>
        </p:nvGraphicFramePr>
        <p:xfrm>
          <a:off x="10626865" y="3429000"/>
          <a:ext cx="4197070" cy="1679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639">
                  <a:extLst>
                    <a:ext uri="{9D8B030D-6E8A-4147-A177-3AD203B41FA5}">
                      <a16:colId xmlns:a16="http://schemas.microsoft.com/office/drawing/2014/main" val="462900617"/>
                    </a:ext>
                  </a:extLst>
                </a:gridCol>
                <a:gridCol w="2216431">
                  <a:extLst>
                    <a:ext uri="{9D8B030D-6E8A-4147-A177-3AD203B41FA5}">
                      <a16:colId xmlns:a16="http://schemas.microsoft.com/office/drawing/2014/main" val="3373425002"/>
                    </a:ext>
                  </a:extLst>
                </a:gridCol>
              </a:tblGrid>
              <a:tr h="839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음성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4,197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06292"/>
                  </a:ext>
                </a:extLst>
              </a:tr>
              <a:tr h="8396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텍스트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4,197</a:t>
                      </a:r>
                      <a:r>
                        <a:rPr lang="ko-KR" altLang="en-US" sz="2400" b="0" i="0" dirty="0">
                          <a:solidFill>
                            <a:schemeClr val="tx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19928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90A9F7-3B65-CC44-95CA-B35C526739EA}"/>
              </a:ext>
            </a:extLst>
          </p:cNvPr>
          <p:cNvSpPr txBox="1"/>
          <p:nvPr/>
        </p:nvSpPr>
        <p:spPr>
          <a:xfrm>
            <a:off x="10626865" y="26289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최종 </a:t>
            </a: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Dataset (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원본 </a:t>
            </a: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460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여개</a:t>
            </a: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kumimoji="1" lang="ko-KR" altLang="en-US" sz="28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589A2-869B-134E-A072-138C39472B9C}"/>
              </a:ext>
            </a:extLst>
          </p:cNvPr>
          <p:cNvSpPr txBox="1"/>
          <p:nvPr/>
        </p:nvSpPr>
        <p:spPr>
          <a:xfrm>
            <a:off x="10614833" y="5339005"/>
            <a:ext cx="4505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파일 용량이 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100mb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이상 제외 후 분할 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리소스 문제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kumimoji="1"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음성 분할 후 텍스트와 </a:t>
            </a:r>
            <a:r>
              <a:rPr kumimoji="1" lang="ko-KR" altLang="en-US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맵핑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되지 않는 데이터 제거</a:t>
            </a:r>
            <a:endParaRPr kumimoji="1"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18853-F716-2749-813E-1C66A4678A5D}"/>
              </a:ext>
            </a:extLst>
          </p:cNvPr>
          <p:cNvSpPr txBox="1"/>
          <p:nvPr/>
        </p:nvSpPr>
        <p:spPr>
          <a:xfrm>
            <a:off x="1936750" y="7730636"/>
            <a:ext cx="6292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분할 기준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단어 → 공백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문장 → 문장 부호 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(.,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!,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?)</a:t>
            </a: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한글과 띄어쓰기만 남기고 나머지 제거</a:t>
            </a:r>
            <a:endParaRPr kumimoji="1"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문장 밖의 공백 제거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177DE-B8F3-E44C-A2FF-2B3FCFC483BC}"/>
              </a:ext>
            </a:extLst>
          </p:cNvPr>
          <p:cNvSpPr txBox="1"/>
          <p:nvPr/>
        </p:nvSpPr>
        <p:spPr>
          <a:xfrm>
            <a:off x="1936750" y="6929598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텍스트 전처리</a:t>
            </a:r>
          </a:p>
        </p:txBody>
      </p:sp>
    </p:spTree>
    <p:extLst>
      <p:ext uri="{BB962C8B-B14F-4D97-AF65-F5344CB8AC3E}">
        <p14:creationId xmlns:p14="http://schemas.microsoft.com/office/powerpoint/2010/main" val="304892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B2018F-4431-244B-9A92-7AF580DB067F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데이터 분포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A84FE3-DFC8-2E49-8DC1-CF1FCBB57F9D}"/>
              </a:ext>
            </a:extLst>
          </p:cNvPr>
          <p:cNvSpPr/>
          <p:nvPr/>
        </p:nvSpPr>
        <p:spPr>
          <a:xfrm>
            <a:off x="990600" y="2456113"/>
            <a:ext cx="5308598" cy="5182589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165522-A865-734C-9919-2B81A0F0F2AE}"/>
              </a:ext>
            </a:extLst>
          </p:cNvPr>
          <p:cNvSpPr/>
          <p:nvPr/>
        </p:nvSpPr>
        <p:spPr>
          <a:xfrm>
            <a:off x="6413501" y="2462463"/>
            <a:ext cx="5308598" cy="5182589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60D086-BCA1-BB47-A6CC-F81F4E297BE0}"/>
              </a:ext>
            </a:extLst>
          </p:cNvPr>
          <p:cNvSpPr/>
          <p:nvPr/>
        </p:nvSpPr>
        <p:spPr>
          <a:xfrm>
            <a:off x="11836402" y="2476500"/>
            <a:ext cx="5308598" cy="5182589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DAA8F-2BC5-8943-804E-061DFDA46B5F}"/>
              </a:ext>
            </a:extLst>
          </p:cNvPr>
          <p:cNvSpPr txBox="1"/>
          <p:nvPr/>
        </p:nvSpPr>
        <p:spPr>
          <a:xfrm>
            <a:off x="1295400" y="8191500"/>
            <a:ext cx="1501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분할 전 데이터 기준 ⇒  남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녀의 비율은 큰 차이가 없으며 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20~30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대의 비율이 고령층과 비슷함을 알 수 있다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경기도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서울의 수도권 지역이 대부분이며 제주 지역이 가장 적음을 알 수 있어 향후 데이터 추가 시 고려해야 할 부분이다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53A3B-29E1-DABC-9A12-BA369B92D6FA}"/>
              </a:ext>
            </a:extLst>
          </p:cNvPr>
          <p:cNvSpPr txBox="1"/>
          <p:nvPr/>
        </p:nvSpPr>
        <p:spPr>
          <a:xfrm>
            <a:off x="3048000" y="1890615"/>
            <a:ext cx="172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성별분포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8CAB8-8755-9829-FEF8-4AEC1433EABE}"/>
              </a:ext>
            </a:extLst>
          </p:cNvPr>
          <p:cNvSpPr txBox="1"/>
          <p:nvPr/>
        </p:nvSpPr>
        <p:spPr>
          <a:xfrm>
            <a:off x="8077200" y="1970715"/>
            <a:ext cx="172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연령별 분포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DA510-8134-628D-C328-078C78D9C993}"/>
              </a:ext>
            </a:extLst>
          </p:cNvPr>
          <p:cNvSpPr txBox="1"/>
          <p:nvPr/>
        </p:nvSpPr>
        <p:spPr>
          <a:xfrm>
            <a:off x="13627102" y="1944089"/>
            <a:ext cx="172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지역별 분포</a:t>
            </a:r>
          </a:p>
        </p:txBody>
      </p:sp>
    </p:spTree>
    <p:extLst>
      <p:ext uri="{BB962C8B-B14F-4D97-AF65-F5344CB8AC3E}">
        <p14:creationId xmlns:p14="http://schemas.microsoft.com/office/powerpoint/2010/main" val="285110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5ED5F-B98D-BCD5-094F-780846CF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43900" y="6261100"/>
            <a:ext cx="15875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8FDC042-FEC9-9410-4BDA-B748E5028B96}"/>
              </a:ext>
            </a:extLst>
          </p:cNvPr>
          <p:cNvSpPr txBox="1"/>
          <p:nvPr/>
        </p:nvSpPr>
        <p:spPr>
          <a:xfrm>
            <a:off x="7416800" y="2146300"/>
            <a:ext cx="34544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900" b="1" u="none" strike="noStrike" spc="-2100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</a:t>
            </a:r>
            <a:r>
              <a:rPr lang="en-US" sz="15900" b="1" spc="-2100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endParaRPr lang="en-US" sz="15900" b="1" u="none" strike="noStrike" spc="-2100" dirty="0">
              <a:solidFill>
                <a:srgbClr val="FF0000"/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0E39FCE-FD94-24CC-3B44-F00C6E2FC1FE}"/>
              </a:ext>
            </a:extLst>
          </p:cNvPr>
          <p:cNvSpPr txBox="1"/>
          <p:nvPr/>
        </p:nvSpPr>
        <p:spPr>
          <a:xfrm>
            <a:off x="7569200" y="4445000"/>
            <a:ext cx="3149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u="none" strike="noStrike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CHAPTER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710A24-7807-840F-4D7B-A247A0240688}"/>
              </a:ext>
            </a:extLst>
          </p:cNvPr>
          <p:cNvSpPr txBox="1"/>
          <p:nvPr/>
        </p:nvSpPr>
        <p:spPr>
          <a:xfrm>
            <a:off x="4064000" y="7518400"/>
            <a:ext cx="10160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4000" u="none" strike="noStrike" dirty="0">
                <a:solidFill>
                  <a:srgbClr val="2D2D2D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모델 구축 및 성능 개선</a:t>
            </a:r>
            <a:endParaRPr lang="en-US" sz="4000" u="none" strike="noStrike" dirty="0">
              <a:solidFill>
                <a:srgbClr val="2D2D2D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400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07FFAB-B6A5-5347-8288-820924144202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모델 선정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1852A02-42FF-9E4B-A04E-FCDB8C16D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264191"/>
              </p:ext>
            </p:extLst>
          </p:nvPr>
        </p:nvGraphicFramePr>
        <p:xfrm>
          <a:off x="1654008" y="2781300"/>
          <a:ext cx="7817184" cy="3798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5728">
                  <a:extLst>
                    <a:ext uri="{9D8B030D-6E8A-4147-A177-3AD203B41FA5}">
                      <a16:colId xmlns:a16="http://schemas.microsoft.com/office/drawing/2014/main" val="462900617"/>
                    </a:ext>
                  </a:extLst>
                </a:gridCol>
                <a:gridCol w="2605728">
                  <a:extLst>
                    <a:ext uri="{9D8B030D-6E8A-4147-A177-3AD203B41FA5}">
                      <a16:colId xmlns:a16="http://schemas.microsoft.com/office/drawing/2014/main" val="954216888"/>
                    </a:ext>
                  </a:extLst>
                </a:gridCol>
                <a:gridCol w="2605728">
                  <a:extLst>
                    <a:ext uri="{9D8B030D-6E8A-4147-A177-3AD203B41FA5}">
                      <a16:colId xmlns:a16="http://schemas.microsoft.com/office/drawing/2014/main" val="2721537110"/>
                    </a:ext>
                  </a:extLst>
                </a:gridCol>
              </a:tblGrid>
              <a:tr h="517886"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2.0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Whisper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06292"/>
                  </a:ext>
                </a:extLst>
              </a:tr>
              <a:tr h="1061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Pre-trained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대규모 </a:t>
                      </a:r>
                      <a:r>
                        <a:rPr lang="ko-KR" altLang="en-US" sz="24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비라벨</a:t>
                      </a:r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음성 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다양한 언어와 방언</a:t>
                      </a:r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 latinLnBrk="1"/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43175"/>
                  </a:ext>
                </a:extLst>
              </a:tr>
              <a:tr h="90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아키텍처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Transformer</a:t>
                      </a:r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Transformer</a:t>
                      </a:r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6550"/>
                  </a:ext>
                </a:extLst>
              </a:tr>
              <a:tr h="106122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Loss</a:t>
                      </a:r>
                    </a:p>
                    <a:p>
                      <a:pPr algn="ctr" latinLnBrk="1"/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CTC loss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자체 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loss</a:t>
                      </a: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(CTC, CE</a:t>
                      </a:r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기반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8731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EB7A4A1-83F1-B349-9F60-D2EF38505B44}"/>
              </a:ext>
            </a:extLst>
          </p:cNvPr>
          <p:cNvSpPr txBox="1"/>
          <p:nvPr/>
        </p:nvSpPr>
        <p:spPr>
          <a:xfrm>
            <a:off x="10210800" y="2781300"/>
            <a:ext cx="6210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/>
              <a:t>높은 정확도와 효율성</a:t>
            </a:r>
            <a:br>
              <a:rPr lang="en-US" altLang="ko-KR" sz="3600" dirty="0"/>
            </a:br>
            <a:endParaRPr kumimoji="1" lang="en-US" altLang="ko-KR" sz="3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/>
              <a:t>적은 데이터로도 성능 발휘</a:t>
            </a:r>
            <a:br>
              <a:rPr lang="en-US" altLang="ko-KR" sz="3600" dirty="0"/>
            </a:br>
            <a:r>
              <a:rPr lang="en-US" altLang="ko-KR" sz="2400" dirty="0"/>
              <a:t>(</a:t>
            </a:r>
            <a:r>
              <a:rPr lang="en-US" altLang="ko-KR" sz="24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Wav2vec 2.0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b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600" dirty="0"/>
              <a:t>다국어 지원</a:t>
            </a:r>
            <a:br>
              <a:rPr lang="en-US" altLang="ko-KR" sz="3600" dirty="0"/>
            </a:br>
            <a:r>
              <a:rPr lang="en-US" altLang="ko-KR" sz="2400" dirty="0"/>
              <a:t>(</a:t>
            </a:r>
            <a:r>
              <a:rPr lang="en-US" altLang="ko-KR" sz="24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Whisper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3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8016F-B56F-B5E4-7AAB-4FC48ABFE65D}"/>
              </a:ext>
            </a:extLst>
          </p:cNvPr>
          <p:cNvSpPr txBox="1"/>
          <p:nvPr/>
        </p:nvSpPr>
        <p:spPr>
          <a:xfrm>
            <a:off x="1654008" y="7120897"/>
            <a:ext cx="15033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Wav2Vec2.0</a:t>
            </a:r>
            <a:r>
              <a:rPr lang="ko-KR" altLang="en-US" sz="2400" dirty="0"/>
              <a:t>은 비지도 학습을 강조하며 </a:t>
            </a:r>
            <a:r>
              <a:rPr lang="en-US" altLang="ko-KR" sz="2400" dirty="0"/>
              <a:t>, Whisper</a:t>
            </a:r>
            <a:r>
              <a:rPr lang="ko-KR" altLang="en-US" sz="2400" dirty="0"/>
              <a:t>는 대규모 감독 학습을 통해 다양한 언어와 환경을 반영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Wav2Vec2.0</a:t>
            </a:r>
            <a:r>
              <a:rPr lang="ko-KR" altLang="en-US" sz="2400" dirty="0"/>
              <a:t>은  라벨 데이터가 적은 환경에서 유리하고</a:t>
            </a:r>
            <a:r>
              <a:rPr lang="en-US" altLang="ko-KR" sz="2400" dirty="0"/>
              <a:t>, Whisper</a:t>
            </a:r>
            <a:r>
              <a:rPr lang="ko-KR" altLang="en-US" sz="2400" dirty="0"/>
              <a:t>는 다양한 언어와 복잡한 음향 환경에서 탁월함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318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07FFAB-B6A5-5347-8288-820924144202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모델 선정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4BC680-C814-656A-A9BE-6388BE1C8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2489200"/>
            <a:ext cx="8343900" cy="6687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55B4BB-14EC-053C-EEE8-B9174F137EB5}"/>
              </a:ext>
            </a:extLst>
          </p:cNvPr>
          <p:cNvSpPr txBox="1"/>
          <p:nvPr/>
        </p:nvSpPr>
        <p:spPr>
          <a:xfrm>
            <a:off x="4876799" y="1842869"/>
            <a:ext cx="5957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Whisper  CNN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구조인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Feature encoder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Transformer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 구성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690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79CBD-52F7-8749-A93D-7547828D7EB2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ea typeface="Pretendard SemiBold" panose="02000503000000020004" pitchFamily="2" charset="-127"/>
              </a:rPr>
              <a:t>Whisper</a:t>
            </a:r>
            <a:r>
              <a:rPr lang="ko-KR" altLang="en-US" sz="4000" b="1" dirty="0">
                <a:ea typeface="Pretendard SemiBold" panose="02000503000000020004" pitchFamily="2" charset="-127"/>
              </a:rPr>
              <a:t> 학습 및 평가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D86C8B42-783B-FE48-A3E0-12D4C5C80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342531"/>
              </p:ext>
            </p:extLst>
          </p:nvPr>
        </p:nvGraphicFramePr>
        <p:xfrm>
          <a:off x="1477880" y="3276600"/>
          <a:ext cx="8418762" cy="4917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254">
                  <a:extLst>
                    <a:ext uri="{9D8B030D-6E8A-4147-A177-3AD203B41FA5}">
                      <a16:colId xmlns:a16="http://schemas.microsoft.com/office/drawing/2014/main" val="254086874"/>
                    </a:ext>
                  </a:extLst>
                </a:gridCol>
                <a:gridCol w="2806254">
                  <a:extLst>
                    <a:ext uri="{9D8B030D-6E8A-4147-A177-3AD203B41FA5}">
                      <a16:colId xmlns:a16="http://schemas.microsoft.com/office/drawing/2014/main" val="2199140951"/>
                    </a:ext>
                  </a:extLst>
                </a:gridCol>
                <a:gridCol w="2806254">
                  <a:extLst>
                    <a:ext uri="{9D8B030D-6E8A-4147-A177-3AD203B41FA5}">
                      <a16:colId xmlns:a16="http://schemas.microsoft.com/office/drawing/2014/main" val="2394844104"/>
                    </a:ext>
                  </a:extLst>
                </a:gridCol>
              </a:tblGrid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학습 설정</a:t>
                      </a:r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Whisper small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Whisper base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47020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각 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580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각 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4,197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02093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Learnig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0.00001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0.00003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807204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6475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Epoch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10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21279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Optimizer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AdamW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AdamW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27841"/>
                  </a:ext>
                </a:extLst>
              </a:tr>
              <a:tr h="101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Early stopping</a:t>
                      </a: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(patience)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690166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TR: Val: Test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9:1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7: 1.5 : 1.5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506663"/>
                  </a:ext>
                </a:extLst>
              </a:tr>
            </a:tbl>
          </a:graphicData>
        </a:graphic>
      </p:graphicFrame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E2F3C623-319D-694D-B17E-224C9B0AB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483163"/>
              </p:ext>
            </p:extLst>
          </p:nvPr>
        </p:nvGraphicFramePr>
        <p:xfrm>
          <a:off x="10820400" y="3276600"/>
          <a:ext cx="5791200" cy="491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462900617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954216888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721537110"/>
                    </a:ext>
                  </a:extLst>
                </a:gridCol>
              </a:tblGrid>
              <a:tr h="59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학습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Whisper 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Whisper b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06292"/>
                  </a:ext>
                </a:extLst>
              </a:tr>
              <a:tr h="12170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Train loss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0.0162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0.1434</a:t>
                      </a:r>
                    </a:p>
                    <a:p>
                      <a:pPr algn="ctr" latinLnBrk="1"/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43175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Val loss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0.2589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0.4176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6550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0.3212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873159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0.2017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578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43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784850" y="5118100"/>
            <a:ext cx="66802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3416300"/>
            <a:ext cx="6019800" cy="520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05000" y="2247900"/>
            <a:ext cx="6096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endParaRPr lang="ko-KR" sz="3000" b="0" i="0" u="none" strike="noStrike" spc="-200" dirty="0">
              <a:solidFill>
                <a:srgbClr val="2EBC7C"/>
              </a:solidFill>
              <a:ea typeface="NanumSquareRoundOTF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854200" y="1803400"/>
            <a:ext cx="6197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7000" u="none" strike="noStrike" dirty="0">
                <a:solidFill>
                  <a:srgbClr val="2D2D2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목차</a:t>
            </a:r>
            <a:r>
              <a:rPr lang="ko-KR" altLang="en-US" sz="7000" u="none" strike="noStrike" dirty="0">
                <a:solidFill>
                  <a:srgbClr val="2D2D2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sz="7000" u="none" strike="noStrike" dirty="0">
                <a:solidFill>
                  <a:srgbClr val="2D2D2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안내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3009900"/>
            <a:ext cx="5549900" cy="5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2425700"/>
            <a:ext cx="6350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41000" y="25273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u="none" strike="noStrike" dirty="0">
                <a:solidFill>
                  <a:srgbClr val="2D2D2D"/>
                </a:solidFill>
                <a:latin typeface="Pretendard Black" panose="02000503000000020004" pitchFamily="2" charset="-127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41100" y="2501900"/>
            <a:ext cx="4940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rgbClr val="2D2D2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선정 배경 및 목표</a:t>
            </a:r>
            <a:endParaRPr lang="en-US" sz="3200" u="none" strike="noStrike" dirty="0">
              <a:solidFill>
                <a:srgbClr val="2D2D2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4152900"/>
            <a:ext cx="5549900" cy="5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3568700"/>
            <a:ext cx="635000" cy="635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541000" y="36703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u="none" strike="noStrike" dirty="0">
                <a:solidFill>
                  <a:srgbClr val="2D2D2D"/>
                </a:solidFill>
                <a:latin typeface="Pretendard Black" panose="02000503000000020004" pitchFamily="2" charset="-127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341100" y="3568700"/>
            <a:ext cx="4241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rgbClr val="2D2D2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데이터 수집 및 분석</a:t>
            </a:r>
            <a:endParaRPr lang="en-US" sz="3200" u="none" strike="noStrike" dirty="0">
              <a:solidFill>
                <a:srgbClr val="2D2D2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5295900"/>
            <a:ext cx="5549900" cy="5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4711700"/>
            <a:ext cx="635000" cy="635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541000" y="48133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u="none" strike="noStrike" dirty="0">
                <a:solidFill>
                  <a:srgbClr val="2D2D2D"/>
                </a:solidFill>
                <a:latin typeface="Pretendard Black" panose="02000503000000020004" pitchFamily="2" charset="-127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41100" y="4711700"/>
            <a:ext cx="4241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rgbClr val="2D2D2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모델 구축 및 성능개선</a:t>
            </a:r>
            <a:endParaRPr lang="en-US" sz="3200" u="none" strike="noStrike" dirty="0">
              <a:solidFill>
                <a:srgbClr val="2D2D2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6426200"/>
            <a:ext cx="5549900" cy="50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5842000"/>
            <a:ext cx="635000" cy="635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541000" y="59436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u="none" strike="noStrike" dirty="0">
                <a:solidFill>
                  <a:srgbClr val="2D2D2D"/>
                </a:solidFill>
                <a:latin typeface="Pretendard Black" panose="02000503000000020004" pitchFamily="2" charset="-127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41100" y="5918200"/>
            <a:ext cx="4241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2D2D2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향후 활용 가치</a:t>
            </a:r>
            <a:endParaRPr lang="en-US" sz="3200" u="none" strike="noStrike" dirty="0">
              <a:solidFill>
                <a:srgbClr val="2D2D2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7569200"/>
            <a:ext cx="5549900" cy="50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6985000"/>
            <a:ext cx="635000" cy="6350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541000" y="7086600"/>
            <a:ext cx="393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1" u="none" strike="noStrike" dirty="0">
                <a:solidFill>
                  <a:srgbClr val="2D2D2D"/>
                </a:solidFill>
                <a:latin typeface="Pretendard Black" panose="02000503000000020004" pitchFamily="2" charset="-127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341100" y="7048500"/>
            <a:ext cx="4241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rgbClr val="2D2D2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마무리</a:t>
            </a:r>
            <a:endParaRPr lang="en-US" sz="3200" u="none" strike="noStrike" dirty="0">
              <a:solidFill>
                <a:srgbClr val="2D2D2D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31123-C702-F949-A32F-B5F48E0E7F30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0BA95-D302-484C-BBB2-716B65E0B197}"/>
              </a:ext>
            </a:extLst>
          </p:cNvPr>
          <p:cNvSpPr txBox="1"/>
          <p:nvPr/>
        </p:nvSpPr>
        <p:spPr>
          <a:xfrm>
            <a:off x="2133600" y="2085165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Whisper small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학습 평가 및 성능 지표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CB6B40-ABD9-2143-9318-EF9918819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09900"/>
            <a:ext cx="7162800" cy="48036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E1671E-8449-ACD8-9A06-E5846939B0E0}"/>
              </a:ext>
            </a:extLst>
          </p:cNvPr>
          <p:cNvSpPr txBox="1"/>
          <p:nvPr/>
        </p:nvSpPr>
        <p:spPr>
          <a:xfrm>
            <a:off x="9779000" y="205956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Whisper base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학습 평가 및 성능 지표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74BBB0-2B58-9811-57FA-BC48340682F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068932"/>
            <a:ext cx="8458200" cy="474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16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31123-C702-F949-A32F-B5F48E0E7F30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0BA95-D302-484C-BBB2-716B65E0B197}"/>
              </a:ext>
            </a:extLst>
          </p:cNvPr>
          <p:cNvSpPr txBox="1"/>
          <p:nvPr/>
        </p:nvSpPr>
        <p:spPr>
          <a:xfrm>
            <a:off x="6375400" y="1794202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Whisper small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학습 평가 및 성능 지표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84CCEA-9035-9C45-B47D-086B84C88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441606"/>
            <a:ext cx="13030200" cy="6738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7F7CC0-0CA7-4B6B-E4CE-58978F838F84}"/>
              </a:ext>
            </a:extLst>
          </p:cNvPr>
          <p:cNvSpPr txBox="1"/>
          <p:nvPr/>
        </p:nvSpPr>
        <p:spPr>
          <a:xfrm>
            <a:off x="2057400" y="3695700"/>
            <a:ext cx="461665" cy="19347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dirty="0"/>
              <a:t> 샘플들의 빈도</a:t>
            </a:r>
          </a:p>
        </p:txBody>
      </p:sp>
    </p:spTree>
    <p:extLst>
      <p:ext uri="{BB962C8B-B14F-4D97-AF65-F5344CB8AC3E}">
        <p14:creationId xmlns:p14="http://schemas.microsoft.com/office/powerpoint/2010/main" val="16228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985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79CBD-52F7-8749-A93D-7547828D7EB2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ea typeface="Pretendard SemiBold" panose="02000503000000020004" pitchFamily="2" charset="-127"/>
              </a:rPr>
              <a:t>Wav2vec 2.0</a:t>
            </a:r>
            <a:r>
              <a:rPr lang="ko-KR" altLang="en-US" sz="4000" b="1" dirty="0">
                <a:ea typeface="Pretendard SemiBold" panose="02000503000000020004" pitchFamily="2" charset="-127"/>
              </a:rPr>
              <a:t> 학습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D86C8B42-783B-FE48-A3E0-12D4C5C80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727478"/>
              </p:ext>
            </p:extLst>
          </p:nvPr>
        </p:nvGraphicFramePr>
        <p:xfrm>
          <a:off x="2511592" y="2785630"/>
          <a:ext cx="8007015" cy="6032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9005">
                  <a:extLst>
                    <a:ext uri="{9D8B030D-6E8A-4147-A177-3AD203B41FA5}">
                      <a16:colId xmlns:a16="http://schemas.microsoft.com/office/drawing/2014/main" val="254086874"/>
                    </a:ext>
                  </a:extLst>
                </a:gridCol>
                <a:gridCol w="2669005">
                  <a:extLst>
                    <a:ext uri="{9D8B030D-6E8A-4147-A177-3AD203B41FA5}">
                      <a16:colId xmlns:a16="http://schemas.microsoft.com/office/drawing/2014/main" val="2199140951"/>
                    </a:ext>
                  </a:extLst>
                </a:gridCol>
                <a:gridCol w="2669005">
                  <a:extLst>
                    <a:ext uri="{9D8B030D-6E8A-4147-A177-3AD203B41FA5}">
                      <a16:colId xmlns:a16="http://schemas.microsoft.com/office/drawing/2014/main" val="2162251339"/>
                    </a:ext>
                  </a:extLst>
                </a:gridCol>
              </a:tblGrid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학습 설정</a:t>
                      </a:r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1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2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47020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각 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4,197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각 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4,197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02093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Learnig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0.001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0.001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807204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046475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Epoch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21279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Optimizer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AdamW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AdamW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27841"/>
                  </a:ext>
                </a:extLst>
              </a:tr>
              <a:tr h="101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Early stopping</a:t>
                      </a: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(patience)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690166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TR: Val: Test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7: 1.5 : 1.5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7: 1.5 : 1.5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506663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Audio normalize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X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923568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데이터 증강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노이즈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223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A51325A-0254-E3C1-4B31-AAFBF2D32A17}"/>
              </a:ext>
            </a:extLst>
          </p:cNvPr>
          <p:cNvSpPr txBox="1"/>
          <p:nvPr/>
        </p:nvSpPr>
        <p:spPr>
          <a:xfrm>
            <a:off x="2484689" y="199445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Wav2vec 2.0</a:t>
            </a:r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은 총 </a:t>
            </a:r>
            <a:r>
              <a:rPr kumimoji="1" lang="en-US" altLang="ko-KR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 시도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967A8-9773-D084-7F78-49D598BAE849}"/>
              </a:ext>
            </a:extLst>
          </p:cNvPr>
          <p:cNvSpPr txBox="1"/>
          <p:nvPr/>
        </p:nvSpPr>
        <p:spPr>
          <a:xfrm>
            <a:off x="11125200" y="2721289"/>
            <a:ext cx="607210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Wav2vec</a:t>
            </a:r>
            <a:r>
              <a:rPr lang="ko-KR" altLang="en-US" sz="28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모델의 </a:t>
            </a:r>
            <a:r>
              <a:rPr lang="en-US" altLang="ko-KR" sz="28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2</a:t>
            </a:r>
            <a:r>
              <a:rPr lang="ko-KR" altLang="en-US" sz="28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</a:t>
            </a:r>
            <a:endParaRPr lang="en-US" altLang="ko-KR" sz="2800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ko-KR" altLang="en-US" sz="2800" b="0" i="0" dirty="0">
                <a:solidFill>
                  <a:srgbClr val="1D1C1D"/>
                </a:solidFill>
                <a:effectLst/>
                <a:latin typeface="Slack-Lato"/>
              </a:rPr>
              <a:t>오디오 데이터를 변형시키고 데이터 다양성을 증가</a:t>
            </a:r>
            <a:endParaRPr lang="en-US" altLang="ko-KR" sz="28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altLang="ko-KR" sz="2800" b="0" i="0" dirty="0">
              <a:solidFill>
                <a:srgbClr val="1D1C1D"/>
              </a:solidFill>
              <a:effectLst/>
              <a:latin typeface="Slack-Lato"/>
            </a:endParaRPr>
          </a:p>
          <a:p>
            <a:r>
              <a:rPr lang="ko-KR" altLang="en-US" sz="1800" b="0" i="0" dirty="0">
                <a:solidFill>
                  <a:srgbClr val="1D1C1D"/>
                </a:solidFill>
                <a:effectLst/>
                <a:latin typeface="Slack-Lato"/>
              </a:rPr>
              <a:t>랜덤 노이즈에 </a:t>
            </a:r>
            <a:r>
              <a:rPr lang="en-US" altLang="ko-KR" sz="1800" dirty="0"/>
              <a:t>0.005</a:t>
            </a:r>
            <a:r>
              <a:rPr lang="ko-KR" altLang="en-US" sz="1800" b="0" i="0" dirty="0">
                <a:solidFill>
                  <a:srgbClr val="1D1C1D"/>
                </a:solidFill>
                <a:effectLst/>
                <a:latin typeface="Slack-Lato"/>
              </a:rPr>
              <a:t>를 곱해서 노이즈의 크기를 조절</a:t>
            </a:r>
            <a:endParaRPr lang="ko-KR" altLang="en-US" sz="2800" b="0" i="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72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31123-C702-F949-A32F-B5F48E0E7F30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ea typeface="Pretendard SemiBold" panose="02000503000000020004" pitchFamily="2" charset="-127"/>
              </a:rPr>
              <a:t>Wav2vec 2.0</a:t>
            </a:r>
            <a:r>
              <a:rPr lang="ko-KR" altLang="en-US" sz="4000" b="1" dirty="0">
                <a:ea typeface="Pretendard SemiBold" panose="02000503000000020004" pitchFamily="2" charset="-127"/>
              </a:rPr>
              <a:t>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0BA95-D302-484C-BBB2-716B65E0B197}"/>
              </a:ext>
            </a:extLst>
          </p:cNvPr>
          <p:cNvSpPr txBox="1"/>
          <p:nvPr/>
        </p:nvSpPr>
        <p:spPr>
          <a:xfrm>
            <a:off x="6019800" y="1794202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Wav2vec 2.0 #1, 2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학습 평가</a:t>
            </a: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및 성능 지표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1F26AEF-E2F5-2648-A486-82C654A5A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071762"/>
              </p:ext>
            </p:extLst>
          </p:nvPr>
        </p:nvGraphicFramePr>
        <p:xfrm>
          <a:off x="2438400" y="3103721"/>
          <a:ext cx="7162800" cy="491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7600">
                  <a:extLst>
                    <a:ext uri="{9D8B030D-6E8A-4147-A177-3AD203B41FA5}">
                      <a16:colId xmlns:a16="http://schemas.microsoft.com/office/drawing/2014/main" val="462900617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954216888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721537110"/>
                    </a:ext>
                  </a:extLst>
                </a:gridCol>
              </a:tblGrid>
              <a:tr h="59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학습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1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2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06292"/>
                  </a:ext>
                </a:extLst>
              </a:tr>
              <a:tr h="12170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Train loss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3.7660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2.1906</a:t>
                      </a:r>
                    </a:p>
                    <a:p>
                      <a:pPr algn="ctr" latinLnBrk="1"/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43175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Val loss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3.7178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1.8585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6550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0.1599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873159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0.7500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57854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7BE1022-99D8-134A-AF43-29D19905AA4D}"/>
              </a:ext>
            </a:extLst>
          </p:cNvPr>
          <p:cNvSpPr txBox="1"/>
          <p:nvPr/>
        </p:nvSpPr>
        <p:spPr>
          <a:xfrm>
            <a:off x="10642600" y="3095942"/>
            <a:ext cx="579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 지표 향상</a:t>
            </a:r>
            <a:endParaRPr kumimoji="1"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오디오 노이즈를 적용시 </a:t>
            </a:r>
            <a:r>
              <a:rPr lang="en-US" altLang="ko-KR" sz="28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Train loss, Val loss</a:t>
            </a:r>
            <a:endParaRPr lang="ko-KR" altLang="en-US" sz="2800" b="0" i="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ko-KR" altLang="en-US" sz="28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가 현저히 줄어들었습니다</a:t>
            </a:r>
            <a:r>
              <a:rPr lang="en-US" altLang="ko-KR" sz="2800" b="0" i="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endParaRPr lang="ko-KR" altLang="en-US" sz="2800" b="0" i="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160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31123-C702-F949-A32F-B5F48E0E7F30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0BA95-D302-484C-BBB2-716B65E0B197}"/>
              </a:ext>
            </a:extLst>
          </p:cNvPr>
          <p:cNvSpPr txBox="1"/>
          <p:nvPr/>
        </p:nvSpPr>
        <p:spPr>
          <a:xfrm>
            <a:off x="6019800" y="1794202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Wav2vec 2.0 #1, 2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학습 평가</a:t>
            </a: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및 성능 지표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8704F05-A782-4D47-80AF-DF007A0BE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3" y="3118563"/>
            <a:ext cx="7861643" cy="48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4843F-DE42-5A45-B584-FA6DD0425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118563"/>
            <a:ext cx="7531145" cy="4860000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11386E8C-3B44-BF4D-B6AD-893E828632EF}"/>
              </a:ext>
            </a:extLst>
          </p:cNvPr>
          <p:cNvSpPr/>
          <p:nvPr/>
        </p:nvSpPr>
        <p:spPr>
          <a:xfrm>
            <a:off x="9144000" y="5143500"/>
            <a:ext cx="533400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465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79CBD-52F7-8749-A93D-7547828D7EB2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모델 학습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8A8B9-46BA-5148-89E7-5ED8A6613EBF}"/>
              </a:ext>
            </a:extLst>
          </p:cNvPr>
          <p:cNvSpPr txBox="1"/>
          <p:nvPr/>
        </p:nvSpPr>
        <p:spPr>
          <a:xfrm>
            <a:off x="6134100" y="1689100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ea typeface="Pretendard SemiBold" panose="02000503000000020004" pitchFamily="2" charset="-127"/>
              </a:rPr>
              <a:t>Wav2vec 2.0</a:t>
            </a:r>
            <a:r>
              <a:rPr lang="ko-KR" altLang="en-US" sz="4000" b="1" dirty="0">
                <a:ea typeface="Pretendard SemiBold" panose="02000503000000020004" pitchFamily="2" charset="-127"/>
              </a:rPr>
              <a:t> 학습 및 평가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D86C8B42-783B-FE48-A3E0-12D4C5C80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183304"/>
              </p:ext>
            </p:extLst>
          </p:nvPr>
        </p:nvGraphicFramePr>
        <p:xfrm>
          <a:off x="1477880" y="3276600"/>
          <a:ext cx="7970920" cy="5090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730">
                  <a:extLst>
                    <a:ext uri="{9D8B030D-6E8A-4147-A177-3AD203B41FA5}">
                      <a16:colId xmlns:a16="http://schemas.microsoft.com/office/drawing/2014/main" val="254086874"/>
                    </a:ext>
                  </a:extLst>
                </a:gridCol>
                <a:gridCol w="1992730">
                  <a:extLst>
                    <a:ext uri="{9D8B030D-6E8A-4147-A177-3AD203B41FA5}">
                      <a16:colId xmlns:a16="http://schemas.microsoft.com/office/drawing/2014/main" val="2199140951"/>
                    </a:ext>
                  </a:extLst>
                </a:gridCol>
                <a:gridCol w="1992730">
                  <a:extLst>
                    <a:ext uri="{9D8B030D-6E8A-4147-A177-3AD203B41FA5}">
                      <a16:colId xmlns:a16="http://schemas.microsoft.com/office/drawing/2014/main" val="2394844104"/>
                    </a:ext>
                  </a:extLst>
                </a:gridCol>
                <a:gridCol w="1992730">
                  <a:extLst>
                    <a:ext uri="{9D8B030D-6E8A-4147-A177-3AD203B41FA5}">
                      <a16:colId xmlns:a16="http://schemas.microsoft.com/office/drawing/2014/main" val="2826668673"/>
                    </a:ext>
                  </a:extLst>
                </a:gridCol>
              </a:tblGrid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학습 설정</a:t>
                      </a:r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3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Wav2vec 4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5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347020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각 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4,197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각 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4,197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각 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4,197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402093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Learnig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0.0001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0.0001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0.00001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807204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046475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Epoch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18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47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21279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Optimizer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AdamW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AdamW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AdamW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427841"/>
                  </a:ext>
                </a:extLst>
              </a:tr>
              <a:tr h="101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Early stopping</a:t>
                      </a: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(patience)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690166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TR: Val: Test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9: 0.5 : 0.5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9: 0.5 : 0.5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9: 0.5 : 0.5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506663"/>
                  </a:ext>
                </a:extLst>
              </a:tr>
            </a:tbl>
          </a:graphicData>
        </a:graphic>
      </p:graphicFrame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E2F3C623-319D-694D-B17E-224C9B0AB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81242"/>
              </p:ext>
            </p:extLst>
          </p:nvPr>
        </p:nvGraphicFramePr>
        <p:xfrm>
          <a:off x="9829800" y="3261940"/>
          <a:ext cx="7162800" cy="5104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462900617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954216888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721537110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295998104"/>
                    </a:ext>
                  </a:extLst>
                </a:gridCol>
              </a:tblGrid>
              <a:tr h="611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학습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3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4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4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106292"/>
                  </a:ext>
                </a:extLst>
              </a:tr>
              <a:tr h="1264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Train loss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0.2405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0.3197</a:t>
                      </a:r>
                    </a:p>
                    <a:p>
                      <a:pPr algn="ctr" latinLnBrk="1"/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0.3471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43175"/>
                  </a:ext>
                </a:extLst>
              </a:tr>
              <a:tr h="1076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Val loss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0.3391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0.3310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0.5449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6550"/>
                  </a:ext>
                </a:extLst>
              </a:tr>
              <a:tr h="1076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1.1306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0.0780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0.3459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873159"/>
                  </a:ext>
                </a:extLst>
              </a:tr>
              <a:tr h="1076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1.0415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0.2032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0.2212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578542"/>
                  </a:ext>
                </a:extLst>
              </a:tr>
            </a:tbl>
          </a:graphicData>
        </a:graphic>
      </p:graphicFrame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3E00CBB-D5F6-AF47-9436-32E51330053A}"/>
              </a:ext>
            </a:extLst>
          </p:cNvPr>
          <p:cNvSpPr/>
          <p:nvPr/>
        </p:nvSpPr>
        <p:spPr>
          <a:xfrm>
            <a:off x="13449300" y="3924300"/>
            <a:ext cx="1790700" cy="43861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0652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31123-C702-F949-A32F-B5F48E0E7F30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0BA95-D302-484C-BBB2-716B65E0B197}"/>
              </a:ext>
            </a:extLst>
          </p:cNvPr>
          <p:cNvSpPr txBox="1"/>
          <p:nvPr/>
        </p:nvSpPr>
        <p:spPr>
          <a:xfrm>
            <a:off x="6019800" y="1794202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Wav2vec 2.0 # 3,4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학습 평가</a:t>
            </a: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및 성능 지표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11386E8C-3B44-BF4D-B6AD-893E828632EF}"/>
              </a:ext>
            </a:extLst>
          </p:cNvPr>
          <p:cNvSpPr/>
          <p:nvPr/>
        </p:nvSpPr>
        <p:spPr>
          <a:xfrm>
            <a:off x="8886323" y="4880431"/>
            <a:ext cx="533400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20BF60-FAFF-2644-A034-FC1659F9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46" y="2868785"/>
            <a:ext cx="7920000" cy="440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D8ED9E-798C-414F-9192-E75DE8F9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0" y="2894089"/>
            <a:ext cx="7920000" cy="43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E55F0E-D636-EE4B-B8A3-0CC4166C2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7543974"/>
            <a:ext cx="8047755" cy="125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9C396CCB-3F0E-A54B-8F46-31AFF2280D82}"/>
              </a:ext>
            </a:extLst>
          </p:cNvPr>
          <p:cNvSpPr/>
          <p:nvPr/>
        </p:nvSpPr>
        <p:spPr>
          <a:xfrm>
            <a:off x="9571755" y="7852986"/>
            <a:ext cx="533400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4D8AF-331D-F116-E2DD-9C68833EDFD5}"/>
              </a:ext>
            </a:extLst>
          </p:cNvPr>
          <p:cNvSpPr txBox="1"/>
          <p:nvPr/>
        </p:nvSpPr>
        <p:spPr>
          <a:xfrm>
            <a:off x="10182876" y="7757038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특정 글자가 반복적으로 출력되는 현상을 </a:t>
            </a:r>
            <a:r>
              <a:rPr kumimoji="1" lang="ko-KR" altLang="en-US" sz="24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후처리로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보정</a:t>
            </a:r>
            <a:endParaRPr kumimoji="1" lang="en-US" altLang="ko-KR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후 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WER, CER </a:t>
            </a:r>
            <a:r>
              <a:rPr kumimoji="1" lang="ko-KR" altLang="en-US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값이 낮아졌다</a:t>
            </a:r>
            <a:r>
              <a:rPr kumimoji="1" lang="en-US" altLang="ko-KR" sz="24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24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922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477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331123-C702-F949-A32F-B5F48E0E7F30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모델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0BA95-D302-484C-BBB2-716B65E0B197}"/>
              </a:ext>
            </a:extLst>
          </p:cNvPr>
          <p:cNvSpPr txBox="1"/>
          <p:nvPr/>
        </p:nvSpPr>
        <p:spPr>
          <a:xfrm>
            <a:off x="6019800" y="1794202"/>
            <a:ext cx="693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Wav2vec 2.0 #  4,5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학습 평가</a:t>
            </a: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및 성능 지표</a:t>
            </a: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11386E8C-3B44-BF4D-B6AD-893E828632EF}"/>
              </a:ext>
            </a:extLst>
          </p:cNvPr>
          <p:cNvSpPr/>
          <p:nvPr/>
        </p:nvSpPr>
        <p:spPr>
          <a:xfrm>
            <a:off x="8886323" y="4880431"/>
            <a:ext cx="533400" cy="3810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6D8ED9E-798C-414F-9192-E75DE8F9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00" y="2894089"/>
            <a:ext cx="7920000" cy="43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9B7F508D-739B-F98B-4702-7D0DC8DED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723" y="3009900"/>
            <a:ext cx="7675290" cy="4264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5EBA01-E97E-ADB8-9B40-17AF6A0D0DB0}"/>
              </a:ext>
            </a:extLst>
          </p:cNvPr>
          <p:cNvSpPr txBox="1"/>
          <p:nvPr/>
        </p:nvSpPr>
        <p:spPr>
          <a:xfrm>
            <a:off x="5867400" y="7443208"/>
            <a:ext cx="9610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0" i="0" dirty="0" err="1">
                <a:solidFill>
                  <a:srgbClr val="1D1C1D"/>
                </a:solidFill>
                <a:effectLst/>
                <a:latin typeface="Slack-Lato"/>
              </a:rPr>
              <a:t>learningrate</a:t>
            </a:r>
            <a:r>
              <a:rPr lang="en-US" altLang="ko-KR" sz="2800" b="0" i="0" dirty="0">
                <a:solidFill>
                  <a:srgbClr val="1D1C1D"/>
                </a:solidFill>
                <a:effectLst/>
                <a:latin typeface="Slack-Lato"/>
              </a:rPr>
              <a:t> = 0.00001  epochs 47 </a:t>
            </a:r>
            <a:r>
              <a:rPr lang="ko-KR" altLang="en-US" sz="2800" b="0" i="0" dirty="0">
                <a:solidFill>
                  <a:srgbClr val="1D1C1D"/>
                </a:solidFill>
                <a:effectLst/>
                <a:latin typeface="Slack-Lato"/>
              </a:rPr>
              <a:t>로 변경 시도</a:t>
            </a:r>
            <a:endParaRPr lang="en-US" altLang="ko-KR" sz="28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US" altLang="ko-KR" sz="2800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</p:spTree>
    <p:extLst>
      <p:ext uri="{BB962C8B-B14F-4D97-AF65-F5344CB8AC3E}">
        <p14:creationId xmlns:p14="http://schemas.microsoft.com/office/powerpoint/2010/main" val="4004490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53757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79CBD-52F7-8749-A93D-7547828D7EB2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최종 모델 선정 및 개선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E53F1-0D74-AD44-96CC-3807BC846C00}"/>
              </a:ext>
            </a:extLst>
          </p:cNvPr>
          <p:cNvSpPr txBox="1"/>
          <p:nvPr/>
        </p:nvSpPr>
        <p:spPr>
          <a:xfrm>
            <a:off x="1371600" y="1720557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STT</a:t>
            </a:r>
            <a:r>
              <a:rPr kumimoji="1" lang="ko-KR" altLang="en-US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예측 결과</a:t>
            </a:r>
          </a:p>
        </p:txBody>
      </p:sp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EA6ADD6-6704-83DA-255A-237FA5D56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76"/>
          <a:stretch/>
        </p:blipFill>
        <p:spPr>
          <a:xfrm>
            <a:off x="1676400" y="2311389"/>
            <a:ext cx="13661412" cy="418494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5CF1A0-CFDB-422A-13C7-5FC89E48C976}"/>
              </a:ext>
            </a:extLst>
          </p:cNvPr>
          <p:cNvSpPr/>
          <p:nvPr/>
        </p:nvSpPr>
        <p:spPr>
          <a:xfrm>
            <a:off x="1618738" y="4811177"/>
            <a:ext cx="13468862" cy="48472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46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350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79CBD-52F7-8749-A93D-7547828D7EB2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최종 모델 선정 및 개선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8E53F1-0D74-AD44-96CC-3807BC846C00}"/>
              </a:ext>
            </a:extLst>
          </p:cNvPr>
          <p:cNvSpPr txBox="1"/>
          <p:nvPr/>
        </p:nvSpPr>
        <p:spPr>
          <a:xfrm>
            <a:off x="1371600" y="1720557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STT</a:t>
            </a:r>
            <a:r>
              <a:rPr kumimoji="1" lang="ko-KR" altLang="en-US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예측 결과</a:t>
            </a: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D0B3E7A-7AD0-8841-044D-8EC5222AD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94" b="29401"/>
          <a:stretch/>
        </p:blipFill>
        <p:spPr>
          <a:xfrm>
            <a:off x="1415683" y="2609557"/>
            <a:ext cx="14962357" cy="4165611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55CF1A0-CFDB-422A-13C7-5FC89E48C976}"/>
              </a:ext>
            </a:extLst>
          </p:cNvPr>
          <p:cNvSpPr/>
          <p:nvPr/>
        </p:nvSpPr>
        <p:spPr>
          <a:xfrm>
            <a:off x="2602624" y="3995428"/>
            <a:ext cx="13213185" cy="53847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9331342-0DBC-4F28-C09B-179A9CE48F68}"/>
              </a:ext>
            </a:extLst>
          </p:cNvPr>
          <p:cNvSpPr/>
          <p:nvPr/>
        </p:nvSpPr>
        <p:spPr>
          <a:xfrm>
            <a:off x="7729031" y="4909828"/>
            <a:ext cx="8061378" cy="53847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67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11DEE60-1946-3FCD-4D43-0E3EA20AE8C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9313F-38E2-9E09-1BEB-C5039E9F1558}"/>
              </a:ext>
            </a:extLst>
          </p:cNvPr>
          <p:cNvSpPr txBox="1"/>
          <p:nvPr/>
        </p:nvSpPr>
        <p:spPr>
          <a:xfrm>
            <a:off x="6172200" y="685800"/>
            <a:ext cx="594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일정 계획</a:t>
            </a:r>
            <a:endParaRPr lang="en-US" altLang="ko-KR" sz="40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49B1AC0-137F-C2D7-1CAF-774576796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040869"/>
              </p:ext>
            </p:extLst>
          </p:nvPr>
        </p:nvGraphicFramePr>
        <p:xfrm>
          <a:off x="1600200" y="3059752"/>
          <a:ext cx="15239999" cy="596898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30646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3157287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000378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305168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6344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구분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기간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활동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비고</a:t>
                      </a: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765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2200" b="0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사전 기획</a:t>
                      </a:r>
                      <a:endParaRPr lang="ko-KR" altLang="en-US" sz="2200" b="0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9/13(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금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 ~ 9/27(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금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200" b="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</a:t>
                      </a:r>
                      <a:r>
                        <a:rPr kumimoji="0" lang="ko-KR" altLang="en-US" sz="2200" b="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아이디어 선정 및 프로젝트 계획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2200" b="0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8765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데이터 수집</a:t>
                      </a: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9/19(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목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 ~ 9/2O(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금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데이터 수집 및 선별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2200" b="0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8765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데이터 전처리</a:t>
                      </a: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9/28(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토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 ~ 10/3(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목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음성 및 텍스트 데이터 전처리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2200" b="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876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0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모델 선정</a:t>
                      </a:r>
                      <a:endParaRPr lang="ko-KR" altLang="en-US" sz="2200" b="0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9/30(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월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 ~ 10/2(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수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모델 리서치 및 선정</a:t>
                      </a:r>
                      <a:endParaRPr kumimoji="0" lang="en-US" altLang="ko-KR" sz="22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팀별 중간보고 실시</a:t>
                      </a: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76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0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모델 구축</a:t>
                      </a: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10/4(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금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 ~ 10/6(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일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2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모델 구축 및 개선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최적화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, 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오류 수정</a:t>
                      </a:r>
                    </a:p>
                  </a:txBody>
                  <a:tcPr marL="33437" marR="3915" marT="3915" marB="0" anchor="ctr"/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8765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0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총 개발기간</a:t>
                      </a:r>
                    </a:p>
                  </a:txBody>
                  <a:tcPr marL="84930" marR="84930" marT="42485" marB="424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9/13(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월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 ~ 1O/7(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월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총 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3</a:t>
                      </a:r>
                      <a:r>
                        <a:rPr lang="ko-KR" altLang="en-US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주</a:t>
                      </a:r>
                      <a:r>
                        <a:rPr lang="en-US" altLang="ko-KR" sz="2200" b="0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)</a:t>
                      </a:r>
                    </a:p>
                  </a:txBody>
                  <a:tcPr marL="33437" marR="3915" marT="391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22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22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B9965EF6-CA46-7F86-4260-05FD544838D0}"/>
              </a:ext>
            </a:extLst>
          </p:cNvPr>
          <p:cNvSpPr txBox="1"/>
          <p:nvPr/>
        </p:nvSpPr>
        <p:spPr>
          <a:xfrm>
            <a:off x="1600200" y="1884823"/>
            <a:ext cx="1272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팀장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현보람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구성원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심인보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400" dirty="0" err="1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김동휘</a:t>
            </a:r>
            <a:r>
              <a:rPr lang="en-US" altLang="ko-KR" sz="24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4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박선호</a:t>
            </a:r>
            <a:r>
              <a:rPr lang="en-US" altLang="ko-KR" sz="24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400" dirty="0" err="1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석혁준</a:t>
            </a:r>
            <a:r>
              <a:rPr lang="en-US" altLang="ko-KR" sz="24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 </a:t>
            </a:r>
            <a:r>
              <a:rPr lang="ko-KR" altLang="en-US" sz="2400" dirty="0" err="1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유승진</a:t>
            </a:r>
            <a:r>
              <a:rPr lang="en-US" altLang="ko-KR" sz="24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24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최가윤</a:t>
            </a:r>
            <a:r>
              <a:rPr lang="en-US" altLang="ko-KR" sz="24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lang="ko-KR" altLang="en-US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352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79CBD-52F7-8749-A93D-7547828D7EB2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최종 모델 선정 및 개선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AA0F0B-4CAE-9C48-BC22-2D2AD4655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46868"/>
              </p:ext>
            </p:extLst>
          </p:nvPr>
        </p:nvGraphicFramePr>
        <p:xfrm>
          <a:off x="4235338" y="3429000"/>
          <a:ext cx="2806254" cy="4917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254">
                  <a:extLst>
                    <a:ext uri="{9D8B030D-6E8A-4147-A177-3AD203B41FA5}">
                      <a16:colId xmlns:a16="http://schemas.microsoft.com/office/drawing/2014/main" val="4028813303"/>
                    </a:ext>
                  </a:extLst>
                </a:gridCol>
              </a:tblGrid>
              <a:tr h="557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Wav2vec 3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246474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각 </a:t>
                      </a: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4,197</a:t>
                      </a:r>
                      <a:r>
                        <a:rPr lang="ko-KR" altLang="en-US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889667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0.0001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01687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8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292172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9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309691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AdamW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23231"/>
                  </a:ext>
                </a:extLst>
              </a:tr>
              <a:tr h="101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266585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7: 1.5 : 1.5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72909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D9E2C0B-20A6-3A43-8D53-FA5BF5F4F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27902"/>
              </p:ext>
            </p:extLst>
          </p:nvPr>
        </p:nvGraphicFramePr>
        <p:xfrm>
          <a:off x="7547810" y="3429000"/>
          <a:ext cx="1930400" cy="491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1448938811"/>
                    </a:ext>
                  </a:extLst>
                </a:gridCol>
              </a:tblGrid>
              <a:tr h="593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학습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748124"/>
                  </a:ext>
                </a:extLst>
              </a:tr>
              <a:tr h="12170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Train loss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731580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Val loss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40599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CER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16794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199196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8428099-D2EB-7543-B1EF-D8CC6547A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22773"/>
              </p:ext>
            </p:extLst>
          </p:nvPr>
        </p:nvGraphicFramePr>
        <p:xfrm>
          <a:off x="1429084" y="3429000"/>
          <a:ext cx="2806254" cy="4917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254">
                  <a:extLst>
                    <a:ext uri="{9D8B030D-6E8A-4147-A177-3AD203B41FA5}">
                      <a16:colId xmlns:a16="http://schemas.microsoft.com/office/drawing/2014/main" val="414646328"/>
                    </a:ext>
                  </a:extLst>
                </a:gridCol>
              </a:tblGrid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학습 설정</a:t>
                      </a:r>
                      <a:endParaRPr lang="en-US" altLang="ko-KR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803527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Dataset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66062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 err="1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Learnig</a:t>
                      </a: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80489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Batch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653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Epoch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650329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Optimizer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668010"/>
                  </a:ext>
                </a:extLst>
              </a:tr>
              <a:tr h="1016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Early stopping</a:t>
                      </a: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(patience)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49470"/>
                  </a:ext>
                </a:extLst>
              </a:tr>
              <a:tr h="5573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TR: Val: Test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25109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ACAE1767-37F0-7244-BC8E-0E759BBD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6773"/>
              </p:ext>
            </p:extLst>
          </p:nvPr>
        </p:nvGraphicFramePr>
        <p:xfrm>
          <a:off x="9478210" y="3429000"/>
          <a:ext cx="1930400" cy="491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2066490628"/>
                    </a:ext>
                  </a:extLst>
                </a:gridCol>
              </a:tblGrid>
              <a:tr h="5939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Wav2vec 3</a:t>
                      </a:r>
                      <a:endParaRPr lang="ko-KR" altLang="en-US" sz="24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58440"/>
                  </a:ext>
                </a:extLst>
              </a:tr>
              <a:tr h="1217087">
                <a:tc>
                  <a:txBody>
                    <a:bodyPr/>
                    <a:lstStyle/>
                    <a:p>
                      <a:pPr algn="ctr" latinLnBrk="1"/>
                      <a:endParaRPr lang="en-US" altLang="ko-KR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0.3197</a:t>
                      </a:r>
                    </a:p>
                    <a:p>
                      <a:pPr algn="ctr" latinLnBrk="1"/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053292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0.3310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09384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0.0780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53236"/>
                  </a:ext>
                </a:extLst>
              </a:tr>
              <a:tr h="10355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0.2032</a:t>
                      </a:r>
                      <a:endParaRPr lang="ko-KR" altLang="en-US" sz="24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83347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78E53F1-0D74-AD44-96CC-3807BC846C00}"/>
              </a:ext>
            </a:extLst>
          </p:cNvPr>
          <p:cNvSpPr txBox="1"/>
          <p:nvPr/>
        </p:nvSpPr>
        <p:spPr>
          <a:xfrm>
            <a:off x="1752600" y="2122557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최종 모델 </a:t>
            </a:r>
            <a:r>
              <a:rPr kumimoji="1" lang="en-US" altLang="ko-KR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Wav2vec #3</a:t>
            </a:r>
            <a:r>
              <a:rPr kumimoji="1" lang="ko-KR" altLang="en-US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로 선정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E9B1D4-7A74-DE58-497C-987F189FD891}"/>
              </a:ext>
            </a:extLst>
          </p:cNvPr>
          <p:cNvGrpSpPr/>
          <p:nvPr/>
        </p:nvGrpSpPr>
        <p:grpSpPr>
          <a:xfrm>
            <a:off x="12134850" y="3451221"/>
            <a:ext cx="4305300" cy="4917758"/>
            <a:chOff x="12134850" y="3451221"/>
            <a:chExt cx="4305300" cy="49177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486C1-C92D-4835-974D-E91C87FA5395}"/>
                </a:ext>
              </a:extLst>
            </p:cNvPr>
            <p:cNvSpPr txBox="1"/>
            <p:nvPr/>
          </p:nvSpPr>
          <p:spPr>
            <a:xfrm>
              <a:off x="12268200" y="3451221"/>
              <a:ext cx="4038600" cy="4585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28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향후 개선 전략</a:t>
              </a:r>
              <a:endPara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-</a:t>
              </a: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원본 데이터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set</a:t>
              </a: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전체를 학습 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언어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청각 장애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후두 장애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endPara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342900" indent="-342900">
                <a:buFontTx/>
                <a:buChar char="-"/>
              </a:pP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데이터 증강 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:</a:t>
              </a: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속도를 느리게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노이즈 추가</a:t>
              </a:r>
              <a:endPara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342900" indent="-342900">
                <a:buFontTx/>
                <a:buChar char="-"/>
              </a:pPr>
              <a:endPara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342900" indent="-342900">
                <a:buFontTx/>
                <a:buChar char="-"/>
              </a:pP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음성 데이터 전처리 변경</a:t>
              </a:r>
              <a:endPara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342900" indent="-342900">
                <a:buFontTx/>
                <a:buChar char="-"/>
              </a:pPr>
              <a:endPara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marL="342900" indent="-342900">
                <a:buFontTx/>
                <a:buChar char="-"/>
              </a:pP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부족했던 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10</a:t>
              </a: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대</a:t>
              </a:r>
              <a:r>
                <a:rPr kumimoji="1" lang="en-US" altLang="ko-KR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kumimoji="1" lang="ko-KR" altLang="en-US" sz="240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제주도 거주 지역의  데이터 확보 필요</a:t>
              </a:r>
              <a:endPara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3B7408-01CA-DC82-54B7-E01B63B7329F}"/>
                </a:ext>
              </a:extLst>
            </p:cNvPr>
            <p:cNvSpPr/>
            <p:nvPr/>
          </p:nvSpPr>
          <p:spPr>
            <a:xfrm>
              <a:off x="12134850" y="3451221"/>
              <a:ext cx="4305300" cy="49177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8543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69215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5ED5F-B98D-BCD5-094F-780846CF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43900" y="6261100"/>
            <a:ext cx="15875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8FDC042-FEC9-9410-4BDA-B748E5028B96}"/>
              </a:ext>
            </a:extLst>
          </p:cNvPr>
          <p:cNvSpPr txBox="1"/>
          <p:nvPr/>
        </p:nvSpPr>
        <p:spPr>
          <a:xfrm>
            <a:off x="7416800" y="2146300"/>
            <a:ext cx="34544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900" b="1" u="none" strike="noStrike" spc="-2100" dirty="0">
                <a:solidFill>
                  <a:srgbClr val="FF0000"/>
                </a:solidFill>
                <a:latin typeface="Pretendard Black" panose="02000503000000020004" pitchFamily="2" charset="-127"/>
              </a:rPr>
              <a:t>04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0E39FCE-FD94-24CC-3B44-F00C6E2FC1FE}"/>
              </a:ext>
            </a:extLst>
          </p:cNvPr>
          <p:cNvSpPr txBox="1"/>
          <p:nvPr/>
        </p:nvSpPr>
        <p:spPr>
          <a:xfrm>
            <a:off x="7569200" y="4445000"/>
            <a:ext cx="3149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u="none" strike="noStrike" dirty="0">
                <a:solidFill>
                  <a:srgbClr val="FF0000"/>
                </a:solidFill>
                <a:latin typeface="Pretendard Black" panose="02000503000000020004" pitchFamily="2" charset="-127"/>
              </a:rPr>
              <a:t>CHAPTER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710A24-7807-840F-4D7B-A247A0240688}"/>
              </a:ext>
            </a:extLst>
          </p:cNvPr>
          <p:cNvSpPr txBox="1"/>
          <p:nvPr/>
        </p:nvSpPr>
        <p:spPr>
          <a:xfrm>
            <a:off x="4064000" y="7518400"/>
            <a:ext cx="10160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4000" dirty="0">
                <a:solidFill>
                  <a:srgbClr val="2D2D2D"/>
                </a:solidFill>
                <a:ea typeface="Pretendard Medium" panose="02000503000000020004" pitchFamily="2" charset="-127"/>
              </a:rPr>
              <a:t>향후 활용 방안</a:t>
            </a:r>
            <a:endParaRPr lang="en-US" sz="4000" u="none" strike="noStrike" dirty="0">
              <a:solidFill>
                <a:srgbClr val="2D2D2D"/>
              </a:solidFill>
              <a:latin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245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E635A43-ED85-2745-94FF-3FBEB2C8404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447800" y="2705100"/>
            <a:ext cx="3619500" cy="4965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825712C-3BEE-6B48-9710-5FA0BEFA8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0750" y="3771900"/>
            <a:ext cx="3619500" cy="4965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3D9F0F8-18BD-C64E-93C7-D15452166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5143500"/>
            <a:ext cx="17043400" cy="12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C9C761E-5F01-9441-99BE-F74E2D49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0" y="6337300"/>
            <a:ext cx="812800" cy="8128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82E2723-00A8-7C4A-8C89-9B312A4F81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0450" y="7404100"/>
            <a:ext cx="812800" cy="8128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B4D6B156-7A18-444C-A12C-AEAAFB4D0CF4}"/>
              </a:ext>
            </a:extLst>
          </p:cNvPr>
          <p:cNvSpPr txBox="1"/>
          <p:nvPr/>
        </p:nvSpPr>
        <p:spPr>
          <a:xfrm>
            <a:off x="2679700" y="30226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1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2FF2127-61A7-3542-BD47-281231A2EF7D}"/>
              </a:ext>
            </a:extLst>
          </p:cNvPr>
          <p:cNvSpPr txBox="1"/>
          <p:nvPr/>
        </p:nvSpPr>
        <p:spPr>
          <a:xfrm>
            <a:off x="13582650" y="4089400"/>
            <a:ext cx="11557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chemeClr val="bg1"/>
                </a:solidFill>
                <a:latin typeface="Pretendard Medium"/>
              </a:rPr>
              <a:t>Step 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D91D4C9-E9B6-4945-B8CB-816E3D1D16F3}"/>
              </a:ext>
            </a:extLst>
          </p:cNvPr>
          <p:cNvSpPr txBox="1"/>
          <p:nvPr/>
        </p:nvSpPr>
        <p:spPr>
          <a:xfrm>
            <a:off x="1778000" y="41275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rgbClr val="00074E"/>
                </a:solidFill>
                <a:ea typeface="Pretendard SemiBold"/>
              </a:rPr>
              <a:t>전자기기 음성인식</a:t>
            </a:r>
            <a:endParaRPr lang="ko-KR" sz="22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B1D7E26-6E2C-7041-992A-630869CC3B5D}"/>
              </a:ext>
            </a:extLst>
          </p:cNvPr>
          <p:cNvSpPr txBox="1"/>
          <p:nvPr/>
        </p:nvSpPr>
        <p:spPr>
          <a:xfrm>
            <a:off x="1689100" y="5067300"/>
            <a:ext cx="3149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Pretendard Regular"/>
              </a:rPr>
              <a:t>명령어 데이터를 확보하여 가전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a typeface="Pretendard Regular"/>
              </a:rPr>
              <a:t>,</a:t>
            </a: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rgbClr val="000000"/>
                </a:solidFill>
                <a:ea typeface="Pretendard Regular"/>
              </a:rPr>
              <a:t>자동차 등 음성인식 서비스 활용</a:t>
            </a:r>
            <a:endParaRPr lang="ko-KR" sz="1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FC7FD9B7-1BDE-9242-AA81-78D41CDE5FCF}"/>
              </a:ext>
            </a:extLst>
          </p:cNvPr>
          <p:cNvSpPr txBox="1"/>
          <p:nvPr/>
        </p:nvSpPr>
        <p:spPr>
          <a:xfrm>
            <a:off x="12592050" y="59690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chemeClr val="bg1"/>
                </a:solidFill>
                <a:ea typeface="Pretendard Regular"/>
              </a:rPr>
              <a:t>표준어 뿐만 아니라 각 지방의 방언</a:t>
            </a:r>
            <a:endParaRPr lang="en-US" altLang="ko-KR" sz="1800" b="0" i="0" u="none" strike="noStrike" dirty="0">
              <a:solidFill>
                <a:schemeClr val="bg1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chemeClr val="bg1"/>
                </a:solidFill>
                <a:ea typeface="Pretendard Regular"/>
              </a:rPr>
              <a:t>음성 데이터를 추가하여 </a:t>
            </a:r>
            <a:endParaRPr lang="en-US" altLang="ko-KR" dirty="0">
              <a:solidFill>
                <a:schemeClr val="bg1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chemeClr val="bg1"/>
                </a:solidFill>
                <a:ea typeface="Pretendard Regular"/>
              </a:rPr>
              <a:t>변별력 증가</a:t>
            </a:r>
            <a:endParaRPr lang="en-US" altLang="ko-KR" dirty="0">
              <a:solidFill>
                <a:schemeClr val="bg1"/>
              </a:solidFill>
              <a:ea typeface="Pretendard Regular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66EA37E-40FF-BB4E-90A6-A6391420489F}"/>
              </a:ext>
            </a:extLst>
          </p:cNvPr>
          <p:cNvSpPr txBox="1"/>
          <p:nvPr/>
        </p:nvSpPr>
        <p:spPr>
          <a:xfrm>
            <a:off x="12680950" y="51943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chemeClr val="bg1"/>
                </a:solidFill>
                <a:ea typeface="Pretendard SemiBold"/>
              </a:rPr>
              <a:t>방언 데이터 추가</a:t>
            </a:r>
            <a:endParaRPr lang="ko-KR" sz="2200" b="0" i="0" u="none" strike="noStrike" dirty="0">
              <a:solidFill>
                <a:schemeClr val="bg1"/>
              </a:solidFill>
              <a:ea typeface="Pretendard Semi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483214-A571-C342-924E-CFA7423727B0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향후 활용방안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AB49F9-9A2F-BECA-7D75-3B3D74D7AE94}"/>
              </a:ext>
            </a:extLst>
          </p:cNvPr>
          <p:cNvSpPr txBox="1"/>
          <p:nvPr/>
        </p:nvSpPr>
        <p:spPr>
          <a:xfrm>
            <a:off x="5435600" y="2679700"/>
            <a:ext cx="4057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구음장애를</a:t>
            </a:r>
            <a:r>
              <a:rPr lang="ko-KR" altLang="en-US" sz="2400" dirty="0"/>
              <a:t> 가진 사람들의 발음은 </a:t>
            </a:r>
            <a:r>
              <a:rPr lang="ko-KR" altLang="en-US" sz="2400" b="1" dirty="0"/>
              <a:t>개인마다 다르게 나타날 수 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따라서 이들의 발음 패턴을 인식하는 맞춤형 음성인식 모델이 필요</a:t>
            </a:r>
            <a:endParaRPr kumimoji="1"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E6741-6B9A-635C-9AC2-B712373628E9}"/>
              </a:ext>
            </a:extLst>
          </p:cNvPr>
          <p:cNvSpPr txBox="1"/>
          <p:nvPr/>
        </p:nvSpPr>
        <p:spPr>
          <a:xfrm>
            <a:off x="7924800" y="5681008"/>
            <a:ext cx="4057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구음장애를</a:t>
            </a:r>
            <a:r>
              <a:rPr lang="ko-KR" altLang="en-US" sz="2400" dirty="0"/>
              <a:t> 가진 사람들의 발음은 </a:t>
            </a:r>
            <a:r>
              <a:rPr lang="ko-KR" altLang="en-US" sz="2400" b="1" dirty="0"/>
              <a:t>개인마다 다르게 나타날 수 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따라서 이들의 발음 패턴을 인식하는 맞춤형 음성인식 모델이 필요</a:t>
            </a:r>
            <a:endParaRPr kumimoji="1"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18799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56326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0483214-A571-C342-924E-CFA7423727B0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향후 활용방안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E5D85-514D-67C8-B4E3-16EF1486C0FB}"/>
              </a:ext>
            </a:extLst>
          </p:cNvPr>
          <p:cNvSpPr txBox="1"/>
          <p:nvPr/>
        </p:nvSpPr>
        <p:spPr>
          <a:xfrm>
            <a:off x="5486880" y="2437358"/>
            <a:ext cx="4057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노령화로 인한 </a:t>
            </a:r>
            <a:endParaRPr kumimoji="1" lang="en-US" altLang="ko-KR" sz="2400" dirty="0"/>
          </a:p>
          <a:p>
            <a:r>
              <a:rPr kumimoji="1" lang="ko-KR" altLang="en-US" sz="2400" dirty="0"/>
              <a:t>음성언어장애 및 </a:t>
            </a:r>
            <a:r>
              <a:rPr kumimoji="1" lang="ko-KR" altLang="en-US" sz="2400" dirty="0" err="1"/>
              <a:t>뇌병변</a:t>
            </a:r>
            <a:r>
              <a:rPr kumimoji="1" lang="ko-KR" altLang="en-US" sz="2400" dirty="0"/>
              <a:t> 장애 인구는 점점 증가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의사 소통의 잠재력 확대</a:t>
            </a:r>
            <a:br>
              <a:rPr kumimoji="1" lang="en-US" altLang="ko-KR" sz="2400" dirty="0"/>
            </a:br>
            <a:r>
              <a:rPr kumimoji="1" lang="ko-KR" altLang="en-US" sz="2400" dirty="0"/>
              <a:t>보조기기 활용</a:t>
            </a:r>
            <a:endParaRPr kumimoji="1" lang="en-US" altLang="ko-KR" sz="2400" dirty="0"/>
          </a:p>
          <a:p>
            <a:endParaRPr kumimoji="1" lang="en-US" altLang="ko-KR" sz="2400" dirty="0"/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3F2B6496-20E9-CE49-B526-CD62633E8E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600200" y="2400300"/>
            <a:ext cx="3619500" cy="4965700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37A5771A-DC4D-514B-919B-78D69EFD0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121" y="3545523"/>
            <a:ext cx="3619500" cy="4965700"/>
          </a:xfrm>
          <a:prstGeom prst="rect">
            <a:avLst/>
          </a:prstGeom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824B2262-60D0-4E40-B1F0-1876F8CCE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98121" y="7177723"/>
            <a:ext cx="812800" cy="812800"/>
          </a:xfrm>
          <a:prstGeom prst="rect">
            <a:avLst/>
          </a:prstGeom>
          <a:noFill/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D32D9C51-A5C0-7A4B-A944-441554AF5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500" y="6032500"/>
            <a:ext cx="812800" cy="812800"/>
          </a:xfrm>
          <a:prstGeom prst="rect">
            <a:avLst/>
          </a:prstGeom>
        </p:spPr>
      </p:pic>
      <p:sp>
        <p:nvSpPr>
          <p:cNvPr id="32" name="TextBox 17">
            <a:extLst>
              <a:ext uri="{FF2B5EF4-FFF2-40B4-BE49-F238E27FC236}">
                <a16:creationId xmlns:a16="http://schemas.microsoft.com/office/drawing/2014/main" id="{CD1B7C20-827F-5B44-BA3C-1C0F7824F3FD}"/>
              </a:ext>
            </a:extLst>
          </p:cNvPr>
          <p:cNvSpPr txBox="1"/>
          <p:nvPr/>
        </p:nvSpPr>
        <p:spPr>
          <a:xfrm>
            <a:off x="2832100" y="2717800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74E"/>
                </a:solidFill>
                <a:latin typeface="Pretendard Medium"/>
              </a:rPr>
              <a:t>Step 3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8F05758A-B925-5F41-9F8C-B48273A9FA35}"/>
              </a:ext>
            </a:extLst>
          </p:cNvPr>
          <p:cNvSpPr txBox="1"/>
          <p:nvPr/>
        </p:nvSpPr>
        <p:spPr>
          <a:xfrm>
            <a:off x="14020321" y="3863023"/>
            <a:ext cx="1168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dirty="0">
                <a:solidFill>
                  <a:schemeClr val="bg1"/>
                </a:solidFill>
                <a:latin typeface="Pretendard Medium"/>
              </a:rPr>
              <a:t>Step 4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E9C0EF7A-FA57-C940-934E-695FF75E2964}"/>
              </a:ext>
            </a:extLst>
          </p:cNvPr>
          <p:cNvSpPr txBox="1"/>
          <p:nvPr/>
        </p:nvSpPr>
        <p:spPr>
          <a:xfrm>
            <a:off x="1841500" y="4597400"/>
            <a:ext cx="31496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ea typeface="Pretendard Regular"/>
              </a:rPr>
              <a:t>전문적인 상황에서도 사용할 수 있게</a:t>
            </a:r>
            <a:r>
              <a:rPr lang="ko-KR" altLang="en-US" dirty="0">
                <a:solidFill>
                  <a:srgbClr val="000000"/>
                </a:solidFill>
                <a:ea typeface="Pretendard Regular"/>
              </a:rPr>
              <a:t> 프로그램을 구축</a:t>
            </a:r>
            <a:endParaRPr lang="en-US" altLang="ko-KR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0187D002-EBE4-2E44-9C5D-7603FFC04500}"/>
              </a:ext>
            </a:extLst>
          </p:cNvPr>
          <p:cNvSpPr txBox="1"/>
          <p:nvPr/>
        </p:nvSpPr>
        <p:spPr>
          <a:xfrm>
            <a:off x="13029721" y="5907723"/>
            <a:ext cx="31496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1800" b="0" i="0" u="none" strike="noStrike" dirty="0">
                <a:solidFill>
                  <a:schemeClr val="bg1"/>
                </a:solidFill>
                <a:ea typeface="Pretendard Regular"/>
              </a:rPr>
              <a:t>비대면 미팅 시  음성인식하여</a:t>
            </a:r>
            <a:endParaRPr lang="en-US" altLang="ko-KR" sz="1800" b="0" i="0" u="none" strike="noStrike" dirty="0">
              <a:solidFill>
                <a:schemeClr val="bg1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r>
              <a:rPr lang="ko-KR" altLang="en-US" dirty="0">
                <a:solidFill>
                  <a:schemeClr val="bg1"/>
                </a:solidFill>
                <a:ea typeface="Pretendard Regular"/>
              </a:rPr>
              <a:t>자막 생성 및 회의 시 회의록 작성</a:t>
            </a:r>
            <a:r>
              <a:rPr lang="ko-KR" altLang="en-US" sz="1800" b="0" i="0" u="none" strike="noStrike" dirty="0">
                <a:solidFill>
                  <a:schemeClr val="bg1"/>
                </a:solidFill>
                <a:ea typeface="Pretendard Regular"/>
              </a:rPr>
              <a:t> </a:t>
            </a:r>
            <a:endParaRPr lang="en-US" altLang="ko-KR" sz="1800" b="0" i="0" u="none" strike="noStrike" dirty="0">
              <a:solidFill>
                <a:schemeClr val="bg1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en-US" altLang="ko-KR" sz="1800" b="0" i="0" u="none" strike="noStrike" dirty="0">
              <a:solidFill>
                <a:schemeClr val="bg1"/>
              </a:solidFill>
              <a:ea typeface="Pretendard Regular"/>
            </a:endParaRPr>
          </a:p>
          <a:p>
            <a:pPr lvl="0" algn="ctr">
              <a:lnSpc>
                <a:spcPct val="124499"/>
              </a:lnSpc>
            </a:pPr>
            <a:endParaRPr lang="ko-KR" sz="1800" b="0" i="0" u="none" strike="noStrike" dirty="0">
              <a:solidFill>
                <a:schemeClr val="bg1"/>
              </a:solidFill>
              <a:ea typeface="Pretendard Regular"/>
            </a:endParaRPr>
          </a:p>
        </p:txBody>
      </p:sp>
      <p:sp>
        <p:nvSpPr>
          <p:cNvPr id="36" name="TextBox 25">
            <a:extLst>
              <a:ext uri="{FF2B5EF4-FFF2-40B4-BE49-F238E27FC236}">
                <a16:creationId xmlns:a16="http://schemas.microsoft.com/office/drawing/2014/main" id="{8163B153-4E3B-384A-904F-118F237D7A4C}"/>
              </a:ext>
            </a:extLst>
          </p:cNvPr>
          <p:cNvSpPr txBox="1"/>
          <p:nvPr/>
        </p:nvSpPr>
        <p:spPr>
          <a:xfrm>
            <a:off x="1930400" y="3822700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00074E"/>
                </a:solidFill>
                <a:ea typeface="Pretendard SemiBold"/>
              </a:rPr>
              <a:t>공공기관</a:t>
            </a:r>
            <a:r>
              <a:rPr lang="en-US" altLang="ko-KR" sz="2200" b="0" i="0" u="none" strike="noStrike" dirty="0">
                <a:solidFill>
                  <a:srgbClr val="00074E"/>
                </a:solidFill>
                <a:ea typeface="Pretendard SemiBold"/>
              </a:rPr>
              <a:t>,</a:t>
            </a:r>
            <a:r>
              <a:rPr lang="ko-KR" altLang="en-US" sz="2200" b="0" i="0" u="none" strike="noStrike" dirty="0">
                <a:solidFill>
                  <a:srgbClr val="00074E"/>
                </a:solidFill>
                <a:ea typeface="Pretendard SemiBold"/>
              </a:rPr>
              <a:t> 의료기관</a:t>
            </a:r>
            <a:endParaRPr lang="ko-KR" sz="2200" b="0" i="0" u="none" strike="noStrike" dirty="0">
              <a:solidFill>
                <a:srgbClr val="00074E"/>
              </a:solidFill>
              <a:ea typeface="Pretendard SemiBold"/>
            </a:endParaRP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5811A2ED-A2CC-7845-89E1-0706CF9F6878}"/>
              </a:ext>
            </a:extLst>
          </p:cNvPr>
          <p:cNvSpPr txBox="1"/>
          <p:nvPr/>
        </p:nvSpPr>
        <p:spPr>
          <a:xfrm>
            <a:off x="13118621" y="4967923"/>
            <a:ext cx="2971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dirty="0">
                <a:solidFill>
                  <a:schemeClr val="bg1"/>
                </a:solidFill>
                <a:ea typeface="Pretendard SemiBold"/>
              </a:rPr>
              <a:t>업무 </a:t>
            </a:r>
            <a:r>
              <a:rPr lang="ko-KR" altLang="en-US" sz="2200" b="0" i="0" u="none" strike="noStrike" dirty="0">
                <a:solidFill>
                  <a:schemeClr val="bg1"/>
                </a:solidFill>
                <a:ea typeface="Pretendard SemiBold"/>
              </a:rPr>
              <a:t>시 활용</a:t>
            </a:r>
            <a:endParaRPr lang="ko-KR" sz="2200" b="0" i="0" u="none" strike="noStrike" dirty="0">
              <a:solidFill>
                <a:schemeClr val="bg1"/>
              </a:solidFill>
              <a:ea typeface="Pretendard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327603-7DFA-8754-A882-045C59F8A11F}"/>
              </a:ext>
            </a:extLst>
          </p:cNvPr>
          <p:cNvSpPr txBox="1"/>
          <p:nvPr/>
        </p:nvSpPr>
        <p:spPr>
          <a:xfrm>
            <a:off x="7213600" y="5435581"/>
            <a:ext cx="5905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언어소외계층의 의사소통권 해소</a:t>
            </a:r>
          </a:p>
          <a:p>
            <a:endParaRPr kumimoji="1" lang="en-US" altLang="ko-KR" sz="2400" dirty="0"/>
          </a:p>
          <a:p>
            <a:r>
              <a:rPr kumimoji="1" lang="ko-KR" altLang="en-US" sz="2400" dirty="0"/>
              <a:t>의사소통의 어려워 사회 구성원으로서</a:t>
            </a:r>
            <a:endParaRPr kumimoji="1" lang="en-US" altLang="ko-KR" sz="2400" dirty="0"/>
          </a:p>
          <a:p>
            <a:r>
              <a:rPr kumimoji="1" lang="ko-KR" altLang="en-US" sz="2400" dirty="0"/>
              <a:t>커뮤니케이션이 원활하지 못하는 </a:t>
            </a:r>
          </a:p>
          <a:p>
            <a:r>
              <a:rPr kumimoji="1" lang="ko-KR" altLang="en-US" sz="2400" dirty="0"/>
              <a:t>부분에 도움을 줄 수 있습니다</a:t>
            </a:r>
            <a:r>
              <a:rPr kumimoji="1" lang="en-US" altLang="ko-KR" sz="2400" dirty="0"/>
              <a:t>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51541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5ED5F-B98D-BCD5-094F-780846CF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43900" y="6261100"/>
            <a:ext cx="15875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8FDC042-FEC9-9410-4BDA-B748E5028B96}"/>
              </a:ext>
            </a:extLst>
          </p:cNvPr>
          <p:cNvSpPr txBox="1"/>
          <p:nvPr/>
        </p:nvSpPr>
        <p:spPr>
          <a:xfrm>
            <a:off x="7416800" y="2146300"/>
            <a:ext cx="34544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900" b="1" u="none" strike="noStrike" spc="-2100" dirty="0">
                <a:solidFill>
                  <a:srgbClr val="FF0000"/>
                </a:solidFill>
                <a:latin typeface="Pretendard Black" panose="02000503000000020004" pitchFamily="2" charset="-127"/>
              </a:rPr>
              <a:t>05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0E39FCE-FD94-24CC-3B44-F00C6E2FC1FE}"/>
              </a:ext>
            </a:extLst>
          </p:cNvPr>
          <p:cNvSpPr txBox="1"/>
          <p:nvPr/>
        </p:nvSpPr>
        <p:spPr>
          <a:xfrm>
            <a:off x="7569200" y="4445000"/>
            <a:ext cx="3149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u="none" strike="noStrike" dirty="0">
                <a:solidFill>
                  <a:srgbClr val="FF0000"/>
                </a:solidFill>
                <a:latin typeface="Pretendard Black" panose="02000503000000020004" pitchFamily="2" charset="-127"/>
              </a:rPr>
              <a:t>CHAPTER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710A24-7807-840F-4D7B-A247A0240688}"/>
              </a:ext>
            </a:extLst>
          </p:cNvPr>
          <p:cNvSpPr txBox="1"/>
          <p:nvPr/>
        </p:nvSpPr>
        <p:spPr>
          <a:xfrm>
            <a:off x="4064000" y="7518400"/>
            <a:ext cx="10160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4000" dirty="0">
                <a:solidFill>
                  <a:srgbClr val="2D2D2D"/>
                </a:solidFill>
                <a:ea typeface="Pretendard Medium" panose="02000503000000020004" pitchFamily="2" charset="-127"/>
              </a:rPr>
              <a:t>마무리</a:t>
            </a:r>
            <a:endParaRPr lang="en-US" sz="4000" u="none" strike="noStrike" dirty="0">
              <a:solidFill>
                <a:srgbClr val="2D2D2D"/>
              </a:solidFill>
              <a:latin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93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7CE7BD-79B4-6FBF-0D04-C898F11D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D44515-8283-C0AA-0034-80BEADF5BD3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4B00C-8402-31B8-0CD6-E76A2384A80A}"/>
              </a:ext>
            </a:extLst>
          </p:cNvPr>
          <p:cNvSpPr txBox="1"/>
          <p:nvPr/>
        </p:nvSpPr>
        <p:spPr>
          <a:xfrm>
            <a:off x="6172200" y="685800"/>
            <a:ext cx="594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음성인식 고도화 </a:t>
            </a:r>
            <a:endParaRPr lang="en-US" altLang="ko-KR" sz="4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6" name="그림 5" descr="그림, 아동 미술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4685D374-68A3-FFFF-4D4C-E21D6FAB8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603500"/>
            <a:ext cx="5067300" cy="506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F1B92-7FF5-826D-66A7-39CA999CE3AB}"/>
              </a:ext>
            </a:extLst>
          </p:cNvPr>
          <p:cNvSpPr txBox="1"/>
          <p:nvPr/>
        </p:nvSpPr>
        <p:spPr>
          <a:xfrm>
            <a:off x="6543673" y="2603500"/>
            <a:ext cx="47625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A</a:t>
            </a:r>
            <a:r>
              <a:rPr lang="ko-KR" altLang="en-US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 </a:t>
            </a:r>
            <a:r>
              <a:rPr lang="ko-KR" altLang="en-US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어느 방송프로에 </a:t>
            </a:r>
            <a:r>
              <a:rPr lang="ko-KR" altLang="en-US" sz="20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출연했어</a:t>
            </a:r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? </a:t>
            </a:r>
          </a:p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B</a:t>
            </a:r>
            <a:r>
              <a:rPr lang="ko-KR" altLang="en-US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 </a:t>
            </a:r>
            <a:r>
              <a:rPr lang="ko-KR" altLang="en-US" sz="2000" b="1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아쿠덴터리어</a:t>
            </a:r>
            <a:endParaRPr lang="en-US" altLang="ko-KR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lang="en-US" altLang="ko-KR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lang="en-US" altLang="ko-KR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2000" b="1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구음장애</a:t>
            </a:r>
            <a:r>
              <a:rPr lang="ko-KR" altLang="en-US" sz="2000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발화 특성을 반영 </a:t>
            </a:r>
            <a:r>
              <a:rPr lang="en-US" altLang="ko-KR" sz="2000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STT</a:t>
            </a:r>
          </a:p>
          <a:p>
            <a:endParaRPr lang="en-US" altLang="ko-KR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A</a:t>
            </a:r>
            <a:r>
              <a:rPr lang="ko-KR" altLang="en-US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 </a:t>
            </a:r>
            <a:r>
              <a:rPr lang="ko-KR" altLang="en-US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어느 방송프로에 </a:t>
            </a:r>
            <a:r>
              <a:rPr lang="ko-KR" altLang="en-US" sz="20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출연했어</a:t>
            </a:r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? </a:t>
            </a:r>
          </a:p>
          <a:p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B</a:t>
            </a:r>
            <a:r>
              <a:rPr lang="ko-KR" altLang="en-US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20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 </a:t>
            </a:r>
            <a:r>
              <a:rPr lang="ko-KR" altLang="en-US" sz="2000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다큐멘터리요</a:t>
            </a:r>
            <a:endParaRPr lang="en-US" altLang="ko-KR" sz="2000" b="1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lang="ko-KR" altLang="en-US" sz="20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F855B-45A9-9C1D-D2E9-7AE6B07B714D}"/>
              </a:ext>
            </a:extLst>
          </p:cNvPr>
          <p:cNvSpPr txBox="1"/>
          <p:nvPr/>
        </p:nvSpPr>
        <p:spPr>
          <a:xfrm>
            <a:off x="11360148" y="2590800"/>
            <a:ext cx="5638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중증 언어장애의 음성인식은 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많은 어려움이 있습니다</a:t>
            </a:r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. </a:t>
            </a:r>
          </a:p>
          <a:p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모델이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대화내용의 요점과 히스토리를 수용하면 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음성인식의 보다 더 정확한 </a:t>
            </a:r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후보군을 유추 할 수 있을 </a:t>
            </a:r>
            <a:r>
              <a:rPr lang="ko-KR" altLang="en-US" sz="24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것의로</a:t>
            </a:r>
            <a:r>
              <a:rPr lang="ko-KR" altLang="en-US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 예상됩니다</a:t>
            </a:r>
            <a:r>
              <a:rPr lang="en-US" altLang="ko-KR" sz="24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. </a:t>
            </a:r>
          </a:p>
          <a:p>
            <a:endParaRPr lang="en-US" altLang="ko-KR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lang="ko-KR" altLang="en-US" sz="24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0A9D2-9E04-666B-AACC-989FA9002295}"/>
              </a:ext>
            </a:extLst>
          </p:cNvPr>
          <p:cNvSpPr txBox="1"/>
          <p:nvPr/>
        </p:nvSpPr>
        <p:spPr>
          <a:xfrm>
            <a:off x="6019799" y="8093710"/>
            <a:ext cx="10572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/>
              <a:t>구음장애를</a:t>
            </a:r>
            <a:r>
              <a:rPr lang="ko-KR" altLang="en-US" dirty="0"/>
              <a:t> 가진 사람들을 위한 음성인식 기술은 </a:t>
            </a:r>
            <a:r>
              <a:rPr lang="ko-KR" altLang="en-US" b="1" dirty="0"/>
              <a:t>의사소통의 자율성</a:t>
            </a:r>
            <a:r>
              <a:rPr lang="ko-KR" altLang="en-US" dirty="0"/>
              <a:t>과 </a:t>
            </a:r>
            <a:r>
              <a:rPr lang="ko-KR" altLang="en-US" b="1" dirty="0"/>
              <a:t>사회적 참여</a:t>
            </a:r>
            <a:r>
              <a:rPr lang="ko-KR" altLang="en-US" dirty="0"/>
              <a:t>를 향상시키는 </a:t>
            </a:r>
            <a:endParaRPr lang="en-US" altLang="ko-KR" dirty="0"/>
          </a:p>
          <a:p>
            <a:pPr algn="r"/>
            <a:r>
              <a:rPr lang="ko-KR" altLang="en-US" dirty="0"/>
              <a:t>중요한 도구로 </a:t>
            </a:r>
            <a:r>
              <a:rPr lang="ko-KR" altLang="en-US" dirty="0" err="1"/>
              <a:t>발전할수</a:t>
            </a:r>
            <a:r>
              <a:rPr lang="ko-KR" altLang="en-US" dirty="0"/>
              <a:t> </a:t>
            </a:r>
            <a:r>
              <a:rPr lang="ko-KR" altLang="en-US" dirty="0" err="1"/>
              <a:t>있을거라</a:t>
            </a:r>
            <a:r>
              <a:rPr lang="ko-KR" altLang="en-US" dirty="0"/>
              <a:t> 생각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85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379CBD-52F7-8749-A93D-7547828D7EB2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자료 출처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F9957F-CDC0-3104-299D-90DF1811BA94}"/>
              </a:ext>
            </a:extLst>
          </p:cNvPr>
          <p:cNvSpPr txBox="1"/>
          <p:nvPr/>
        </p:nvSpPr>
        <p:spPr>
          <a:xfrm>
            <a:off x="2209800" y="2742843"/>
            <a:ext cx="13868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AI Hub</a:t>
            </a:r>
          </a:p>
          <a:p>
            <a:r>
              <a:rPr lang="en-US" altLang="ko-KR" dirty="0">
                <a:hlinkClick r:id="rId5"/>
              </a:rPr>
              <a:t>https://aihub.or.kr/aihubdata/data/view.do?currMenu=115&amp;topMenu=100&amp;aihubDataSe=data&amp;dataSetSn=608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서울시장애인 의사소통 권리증진센터 보도 자료 </a:t>
            </a:r>
          </a:p>
          <a:p>
            <a:r>
              <a:rPr lang="en-US" altLang="ko-KR" dirty="0">
                <a:hlinkClick r:id="rId6"/>
              </a:rPr>
              <a:t>http://scom.or.kr/info5_1/82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https://www.segye.com/newsView/20200922527108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 err="1"/>
              <a:t>구음장애</a:t>
            </a:r>
            <a:r>
              <a:rPr lang="ko-KR" altLang="en-US" dirty="0"/>
              <a:t> 환자를 위한 구강</a:t>
            </a:r>
            <a:r>
              <a:rPr lang="en-US" altLang="ko-KR" dirty="0"/>
              <a:t>-</a:t>
            </a:r>
            <a:r>
              <a:rPr lang="ko-KR" altLang="en-US" dirty="0"/>
              <a:t>조음기관 운동</a:t>
            </a:r>
          </a:p>
          <a:p>
            <a:r>
              <a:rPr lang="en-US" altLang="ko-KR" dirty="0">
                <a:hlinkClick r:id="rId8"/>
              </a:rPr>
              <a:t>https://www.nrc.go.kr/portal/board/boardView.do?no=17046&amp;fno=58&amp;menu_cd=09_02_00_02&amp;bn=galleryView&amp;bno=17046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구글 </a:t>
            </a:r>
            <a:r>
              <a:rPr lang="ko-KR" altLang="en-US" dirty="0" err="1"/>
              <a:t>유포니아</a:t>
            </a:r>
            <a:r>
              <a:rPr lang="ko-KR" altLang="en-US" dirty="0"/>
              <a:t> 기사 </a:t>
            </a:r>
            <a:endParaRPr lang="en-US" altLang="ko-KR" dirty="0"/>
          </a:p>
          <a:p>
            <a:r>
              <a:rPr lang="en-US" altLang="ko-KR" dirty="0">
                <a:hlinkClick r:id="rId9"/>
              </a:rPr>
              <a:t>https://it.chosun.com/news/articleView.html?idxno=2019050801137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52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30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300" y="8524536"/>
            <a:ext cx="17297400" cy="1066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770" y="560478"/>
            <a:ext cx="901700" cy="990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4279900" y="8890000"/>
            <a:ext cx="967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1" u="none" strike="noStrike" dirty="0">
                <a:solidFill>
                  <a:srgbClr val="2D2D2D"/>
                </a:solidFill>
                <a:latin typeface="Pretendard Black" panose="02000503000000020004" pitchFamily="2" charset="-127"/>
              </a:rPr>
              <a:t>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AA8828-C4BA-2298-1C54-B2501B9FA8D8}"/>
              </a:ext>
            </a:extLst>
          </p:cNvPr>
          <p:cNvSpPr txBox="1"/>
          <p:nvPr/>
        </p:nvSpPr>
        <p:spPr>
          <a:xfrm>
            <a:off x="3699" y="76925"/>
            <a:ext cx="18288000" cy="430886"/>
          </a:xfrm>
          <a:prstGeom prst="rect">
            <a:avLst/>
          </a:prstGeom>
          <a:solidFill>
            <a:srgbClr val="FFFFFF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28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S-Core Dream 6 Bold" panose="020B0503030302020204" pitchFamily="34" charset="-127"/>
                <a:ea typeface="Pretendard SemiBold" panose="02000503000000020004" pitchFamily="2" charset="-127"/>
              </a:rPr>
              <a:t>K-Digital Training</a:t>
            </a:r>
            <a:endParaRPr lang="ko-KR" altLang="en-US" sz="28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0000"/>
              </a:solidFill>
              <a:latin typeface="S-Core Dream 6 Bold" panose="020B0503030302020204" pitchFamily="34" charset="-127"/>
              <a:ea typeface="Pretendard SemiBold" panose="020005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A9427B-D669-9614-EC6D-B8EBD39FC391}"/>
              </a:ext>
            </a:extLst>
          </p:cNvPr>
          <p:cNvGrpSpPr/>
          <p:nvPr/>
        </p:nvGrpSpPr>
        <p:grpSpPr>
          <a:xfrm>
            <a:off x="15925800" y="126869"/>
            <a:ext cx="2222996" cy="355731"/>
            <a:chOff x="921102" y="6027409"/>
            <a:chExt cx="2680001" cy="375740"/>
          </a:xfrm>
        </p:grpSpPr>
        <p:pic>
          <p:nvPicPr>
            <p:cNvPr id="27" name="_x278651016" descr="EMB0000378c3f3d">
              <a:extLst>
                <a:ext uri="{FF2B5EF4-FFF2-40B4-BE49-F238E27FC236}">
                  <a16:creationId xmlns:a16="http://schemas.microsoft.com/office/drawing/2014/main" id="{51325C24-FCF5-FC39-F99C-7C9690129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B8F0CDBA-F2DF-A7F2-BD7E-67285A9A5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" name="TextBox 15">
            <a:extLst>
              <a:ext uri="{FF2B5EF4-FFF2-40B4-BE49-F238E27FC236}">
                <a16:creationId xmlns:a16="http://schemas.microsoft.com/office/drawing/2014/main" id="{D2A7DBF4-EDE1-81D9-0CBA-97E62399244E}"/>
              </a:ext>
            </a:extLst>
          </p:cNvPr>
          <p:cNvSpPr txBox="1"/>
          <p:nvPr/>
        </p:nvSpPr>
        <p:spPr>
          <a:xfrm>
            <a:off x="3124200" y="1029515"/>
            <a:ext cx="124968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10000" b="1" u="none" strike="noStrike" spc="-500" dirty="0">
                <a:solidFill>
                  <a:srgbClr val="2D2D2D"/>
                </a:solidFill>
                <a:ea typeface="Pretendard Black" panose="02000503000000020004" pitchFamily="2" charset="-127"/>
              </a:rPr>
              <a:t>감사합니다</a:t>
            </a:r>
            <a:r>
              <a:rPr lang="en-US" altLang="ko-KR" sz="10000" b="1" u="none" strike="noStrike" spc="-500" dirty="0">
                <a:solidFill>
                  <a:srgbClr val="2D2D2D"/>
                </a:solidFill>
                <a:ea typeface="Pretendard Black" panose="02000503000000020004" pitchFamily="2" charset="-127"/>
              </a:rPr>
              <a:t>.</a:t>
            </a:r>
            <a:endParaRPr lang="ko-KR" sz="10000" b="1" u="none" strike="noStrike" spc="-500" dirty="0">
              <a:solidFill>
                <a:srgbClr val="2D2D2D"/>
              </a:solidFill>
              <a:ea typeface="Pretendard Black" panose="020005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DAC45F-FF12-8170-C834-B297EC8B639E}"/>
              </a:ext>
            </a:extLst>
          </p:cNvPr>
          <p:cNvGrpSpPr/>
          <p:nvPr/>
        </p:nvGrpSpPr>
        <p:grpSpPr>
          <a:xfrm>
            <a:off x="7143963" y="3509482"/>
            <a:ext cx="3949273" cy="4781066"/>
            <a:chOff x="10759382" y="3575164"/>
            <a:chExt cx="3553170" cy="448033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235C56C-9EE4-5E68-0706-414CDD4F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63081" y="3575164"/>
              <a:ext cx="3549471" cy="446494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4315F2-500D-CD32-2B4D-FD45D632D650}"/>
                </a:ext>
              </a:extLst>
            </p:cNvPr>
            <p:cNvSpPr/>
            <p:nvPr/>
          </p:nvSpPr>
          <p:spPr>
            <a:xfrm>
              <a:off x="10759382" y="5823026"/>
              <a:ext cx="895519" cy="22324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Pretendard SemiBold" panose="02000503000000020004" pitchFamily="2" charset="-127"/>
              </a:endParaRPr>
            </a:p>
          </p:txBody>
        </p:sp>
      </p:grpSp>
      <p:grpSp>
        <p:nvGrpSpPr>
          <p:cNvPr id="13" name="그룹 1022">
            <a:extLst>
              <a:ext uri="{FF2B5EF4-FFF2-40B4-BE49-F238E27FC236}">
                <a16:creationId xmlns:a16="http://schemas.microsoft.com/office/drawing/2014/main" id="{28B04248-7639-E1C7-555B-ED46A81523DF}"/>
              </a:ext>
            </a:extLst>
          </p:cNvPr>
          <p:cNvGrpSpPr/>
          <p:nvPr/>
        </p:nvGrpSpPr>
        <p:grpSpPr>
          <a:xfrm>
            <a:off x="1777885" y="3015320"/>
            <a:ext cx="14681429" cy="605538"/>
            <a:chOff x="3579565" y="5627481"/>
            <a:chExt cx="11428054" cy="742220"/>
          </a:xfrm>
        </p:grpSpPr>
        <p:pic>
          <p:nvPicPr>
            <p:cNvPr id="19" name="Object 64">
              <a:extLst>
                <a:ext uri="{FF2B5EF4-FFF2-40B4-BE49-F238E27FC236}">
                  <a16:creationId xmlns:a16="http://schemas.microsoft.com/office/drawing/2014/main" id="{D0DC4B80-52A6-D4F5-218D-DF86DBD2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9565" y="5627481"/>
              <a:ext cx="11428054" cy="74222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81D9C89-B6CF-F108-FCFC-4ACBA398874E}"/>
              </a:ext>
            </a:extLst>
          </p:cNvPr>
          <p:cNvSpPr txBox="1"/>
          <p:nvPr/>
        </p:nvSpPr>
        <p:spPr>
          <a:xfrm>
            <a:off x="2946284" y="3066198"/>
            <a:ext cx="1224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[</a:t>
            </a:r>
            <a:r>
              <a:rPr lang="ko-KR" altLang="en-US" sz="28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알파코</a:t>
            </a:r>
            <a:r>
              <a:rPr lang="ko-KR" altLang="en-US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캠퍼스 </a:t>
            </a:r>
            <a:r>
              <a:rPr lang="en-US" altLang="ko-KR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10</a:t>
            </a:r>
            <a:r>
              <a:rPr lang="ko-KR" altLang="en-US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기</a:t>
            </a:r>
            <a:r>
              <a:rPr lang="en-US" altLang="ko-KR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] 1</a:t>
            </a:r>
            <a:r>
              <a:rPr lang="ko-KR" altLang="en-US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조</a:t>
            </a:r>
            <a:r>
              <a:rPr lang="en-US" altLang="ko-KR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구음장애</a:t>
            </a:r>
            <a:r>
              <a:rPr lang="ko-KR" altLang="en-US" sz="28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</a:rPr>
              <a:t> 인식 서비스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5C683-71C3-C35F-B590-7A94AA8ABDC2}"/>
              </a:ext>
            </a:extLst>
          </p:cNvPr>
          <p:cNvSpPr txBox="1"/>
          <p:nvPr/>
        </p:nvSpPr>
        <p:spPr>
          <a:xfrm>
            <a:off x="1066800" y="8831112"/>
            <a:ext cx="1600199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600" dirty="0">
                <a:solidFill>
                  <a:srgbClr val="1D1C1D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심인보</a:t>
            </a:r>
            <a:r>
              <a:rPr lang="en-US" altLang="ko-KR" sz="2600" dirty="0">
                <a:solidFill>
                  <a:srgbClr val="1D1C1D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 err="1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김동휘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박선호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 err="1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석혁준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 err="1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유승진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</a:t>
            </a:r>
            <a:r>
              <a:rPr lang="ko-KR" altLang="en-US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최가윤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2600" dirty="0" err="1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현보람</a:t>
            </a:r>
            <a:r>
              <a:rPr lang="en-US" altLang="ko-KR" sz="2600" dirty="0">
                <a:solidFill>
                  <a:srgbClr val="1D1C1D"/>
                </a:solidFill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endParaRPr lang="ko-KR" altLang="en-US" sz="260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18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5ED5F-B98D-BCD5-094F-780846CF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343900" y="6261100"/>
            <a:ext cx="15875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8FDC042-FEC9-9410-4BDA-B748E5028B96}"/>
              </a:ext>
            </a:extLst>
          </p:cNvPr>
          <p:cNvSpPr txBox="1"/>
          <p:nvPr/>
        </p:nvSpPr>
        <p:spPr>
          <a:xfrm>
            <a:off x="7416800" y="2146300"/>
            <a:ext cx="3454400" cy="281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900" b="1" u="none" strike="noStrike" spc="-2100" dirty="0">
                <a:solidFill>
                  <a:srgbClr val="FF000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01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0E39FCE-FD94-24CC-3B44-F00C6E2FC1FE}"/>
              </a:ext>
            </a:extLst>
          </p:cNvPr>
          <p:cNvSpPr txBox="1"/>
          <p:nvPr/>
        </p:nvSpPr>
        <p:spPr>
          <a:xfrm>
            <a:off x="7569200" y="4445000"/>
            <a:ext cx="3149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u="none" strike="noStrike" dirty="0">
                <a:solidFill>
                  <a:srgbClr val="FF000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CHAPTER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F710A24-7807-840F-4D7B-A247A0240688}"/>
              </a:ext>
            </a:extLst>
          </p:cNvPr>
          <p:cNvSpPr txBox="1"/>
          <p:nvPr/>
        </p:nvSpPr>
        <p:spPr>
          <a:xfrm>
            <a:off x="4064000" y="7518400"/>
            <a:ext cx="10160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altLang="en-US" sz="4000" dirty="0">
                <a:solidFill>
                  <a:srgbClr val="2D2D2D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프로젝트 선정 배경 및 목표 </a:t>
            </a:r>
            <a:endParaRPr lang="en-US" sz="4000" u="none" strike="noStrike" dirty="0">
              <a:solidFill>
                <a:srgbClr val="2D2D2D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71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573500" y="8915400"/>
            <a:ext cx="4318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400" u="none" strike="noStrike" dirty="0">
                <a:solidFill>
                  <a:srgbClr val="2D2D2D">
                    <a:alpha val="40000"/>
                  </a:srgbClr>
                </a:solidFill>
                <a:latin typeface="Pretendard Medium" panose="02000503000000020004" pitchFamily="2" charset="-127"/>
              </a:rPr>
              <a:t>07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7D9384-C419-5125-4CB6-004B403CD31E}"/>
              </a:ext>
            </a:extLst>
          </p:cNvPr>
          <p:cNvSpPr txBox="1"/>
          <p:nvPr/>
        </p:nvSpPr>
        <p:spPr>
          <a:xfrm>
            <a:off x="6515100" y="6858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ea typeface="Pretendard SemiBold" panose="02000503000000020004" pitchFamily="2" charset="-127"/>
              </a:rPr>
              <a:t>프로젝트 선정 배경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1E4CD8-7A6A-ADCC-0E15-318DF48FA7B2}"/>
              </a:ext>
            </a:extLst>
          </p:cNvPr>
          <p:cNvSpPr txBox="1"/>
          <p:nvPr/>
        </p:nvSpPr>
        <p:spPr>
          <a:xfrm>
            <a:off x="1881351" y="2324784"/>
            <a:ext cx="4292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3200" dirty="0" err="1">
                <a:solidFill>
                  <a:srgbClr val="050505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구음</a:t>
            </a:r>
            <a:r>
              <a:rPr lang="ko-KR" altLang="en-US" sz="3200" dirty="0">
                <a:solidFill>
                  <a:srgbClr val="050505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장애란</a:t>
            </a:r>
            <a:r>
              <a:rPr lang="en-US" altLang="ko-KR" sz="3200" dirty="0">
                <a:solidFill>
                  <a:srgbClr val="050505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?</a:t>
            </a:r>
            <a:endParaRPr lang="ko-KR" altLang="en-US" sz="3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A7A49-981E-744D-866E-08B1751C2256}"/>
              </a:ext>
            </a:extLst>
          </p:cNvPr>
          <p:cNvSpPr txBox="1"/>
          <p:nvPr/>
        </p:nvSpPr>
        <p:spPr>
          <a:xfrm>
            <a:off x="2667000" y="3252828"/>
            <a:ext cx="1089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말을 하는데 필요한 여러가지 </a:t>
            </a:r>
            <a:r>
              <a:rPr kumimoji="1" lang="ko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근육의 기능에 이상</a:t>
            </a:r>
            <a:r>
              <a:rPr kumimoji="1"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생겨서 말소리를 제대로  내지 못하는 것으로 </a:t>
            </a:r>
            <a:r>
              <a:rPr lang="ko-KR" altLang="en-US" sz="2800" dirty="0">
                <a:solidFill>
                  <a:srgbClr val="33333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이런 발성 기관을 조절하는 </a:t>
            </a:r>
            <a:r>
              <a:rPr lang="ko-KR" altLang="en-US" sz="2800" b="1" dirty="0">
                <a:solidFill>
                  <a:srgbClr val="33333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중추신경계나 말초신경계에 이상</a:t>
            </a:r>
            <a:r>
              <a:rPr lang="ko-KR" altLang="en-US" sz="2800" dirty="0">
                <a:solidFill>
                  <a:srgbClr val="33333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있는 경우에도 </a:t>
            </a:r>
            <a:r>
              <a:rPr lang="ko-KR" altLang="en-US" sz="2800" b="1" dirty="0">
                <a:solidFill>
                  <a:srgbClr val="33333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말의 속도와 발음의 정확도 등에 문제</a:t>
            </a:r>
            <a:r>
              <a:rPr lang="ko-KR" altLang="en-US" sz="2800" dirty="0">
                <a:solidFill>
                  <a:srgbClr val="33333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생긴다</a:t>
            </a:r>
            <a:r>
              <a:rPr lang="en-US" altLang="ko-KR" sz="2800" dirty="0">
                <a:solidFill>
                  <a:srgbClr val="333333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8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9047F4-231B-194B-8B0F-32636BB781FF}"/>
              </a:ext>
            </a:extLst>
          </p:cNvPr>
          <p:cNvSpPr txBox="1"/>
          <p:nvPr/>
        </p:nvSpPr>
        <p:spPr>
          <a:xfrm>
            <a:off x="1881351" y="5489287"/>
            <a:ext cx="4819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ko-KR" altLang="en-US" sz="3200" dirty="0" err="1">
                <a:solidFill>
                  <a:srgbClr val="050505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구음</a:t>
            </a:r>
            <a:r>
              <a:rPr lang="ko-KR" altLang="en-US" sz="3200" dirty="0">
                <a:solidFill>
                  <a:srgbClr val="050505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장애 환자 유형</a:t>
            </a:r>
            <a:endParaRPr lang="ko-KR" altLang="en-US" sz="32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AA4EB24-E920-D249-8B90-BE2DE2C5B922}"/>
              </a:ext>
            </a:extLst>
          </p:cNvPr>
          <p:cNvGrpSpPr/>
          <p:nvPr/>
        </p:nvGrpSpPr>
        <p:grpSpPr>
          <a:xfrm>
            <a:off x="2705975" y="6613194"/>
            <a:ext cx="12139448" cy="2448873"/>
            <a:chOff x="2819400" y="6819900"/>
            <a:chExt cx="12139448" cy="2448873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9518CAB-78AC-C64D-81CB-06FEDB6DB3A7}"/>
                </a:ext>
              </a:extLst>
            </p:cNvPr>
            <p:cNvSpPr/>
            <p:nvPr/>
          </p:nvSpPr>
          <p:spPr>
            <a:xfrm>
              <a:off x="2895600" y="6819900"/>
              <a:ext cx="2209800" cy="1905000"/>
            </a:xfrm>
            <a:prstGeom prst="round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ea typeface="Pretendard SemiBold" panose="02000503000000020004" pitchFamily="2" charset="-127"/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0B9848BC-2D0E-524B-8313-EBFDA84CEB1E}"/>
                </a:ext>
              </a:extLst>
            </p:cNvPr>
            <p:cNvSpPr/>
            <p:nvPr/>
          </p:nvSpPr>
          <p:spPr>
            <a:xfrm>
              <a:off x="7775903" y="6839635"/>
              <a:ext cx="2209800" cy="1905000"/>
            </a:xfrm>
            <a:prstGeom prst="round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ea typeface="Pretendard SemiBold" panose="02000503000000020004" pitchFamily="2" charset="-127"/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AD167119-EC61-EB46-BDB1-7F3265FE0414}"/>
                </a:ext>
              </a:extLst>
            </p:cNvPr>
            <p:cNvSpPr/>
            <p:nvPr/>
          </p:nvSpPr>
          <p:spPr>
            <a:xfrm>
              <a:off x="12749048" y="6819900"/>
              <a:ext cx="2209800" cy="1905000"/>
            </a:xfrm>
            <a:prstGeom prst="round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ea typeface="Pretendard SemiBold" panose="020005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FC47B4-F447-8C4A-BD9D-DB6C8C760C62}"/>
                </a:ext>
              </a:extLst>
            </p:cNvPr>
            <p:cNvSpPr txBox="1"/>
            <p:nvPr/>
          </p:nvSpPr>
          <p:spPr>
            <a:xfrm>
              <a:off x="2819400" y="8805217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뇌신경 장애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6CC5BA-B879-1348-A90B-4DB111FAC2B8}"/>
                </a:ext>
              </a:extLst>
            </p:cNvPr>
            <p:cNvSpPr txBox="1"/>
            <p:nvPr/>
          </p:nvSpPr>
          <p:spPr>
            <a:xfrm>
              <a:off x="7699703" y="8807108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언어 청각 장애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39B99C-4F1D-894F-B430-7A21EE5ABB86}"/>
                </a:ext>
              </a:extLst>
            </p:cNvPr>
            <p:cNvSpPr txBox="1"/>
            <p:nvPr/>
          </p:nvSpPr>
          <p:spPr>
            <a:xfrm>
              <a:off x="13258802" y="8797251"/>
              <a:ext cx="1700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400" dirty="0"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후두 장애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D13B00-A709-FC4C-854E-C2CF8A0F5A6E}"/>
              </a:ext>
            </a:extLst>
          </p:cNvPr>
          <p:cNvSpPr txBox="1"/>
          <p:nvPr/>
        </p:nvSpPr>
        <p:spPr>
          <a:xfrm>
            <a:off x="15468600" y="9235281"/>
            <a:ext cx="2209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/>
              <a:t>Image by. </a:t>
            </a:r>
            <a:r>
              <a:rPr kumimoji="1" lang="en-US" altLang="ko-KR" sz="1050" dirty="0" err="1"/>
              <a:t>freepik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9620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11DEE60-1946-3FCD-4D43-0E3EA20AE8C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1ACFAC-DDD9-EAEC-471C-EE46B4B0C4B3}"/>
              </a:ext>
            </a:extLst>
          </p:cNvPr>
          <p:cNvSpPr txBox="1"/>
          <p:nvPr/>
        </p:nvSpPr>
        <p:spPr>
          <a:xfrm>
            <a:off x="6172200" y="685800"/>
            <a:ext cx="594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선정 배경</a:t>
            </a:r>
            <a:endParaRPr lang="en-US" altLang="ko-KR" sz="4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66CF526-BE1C-5AF1-CB7F-8C837BEFE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214" y="3640645"/>
            <a:ext cx="4913586" cy="463691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9CF941F-4711-A149-8430-A90D7C6C0B8F}"/>
              </a:ext>
            </a:extLst>
          </p:cNvPr>
          <p:cNvGrpSpPr/>
          <p:nvPr/>
        </p:nvGrpSpPr>
        <p:grpSpPr>
          <a:xfrm>
            <a:off x="1371600" y="1928884"/>
            <a:ext cx="6932886" cy="6605416"/>
            <a:chOff x="9599886" y="2726240"/>
            <a:chExt cx="6096000" cy="580806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90B8102-2B8E-DF4D-A4E9-9D9D65904020}"/>
                </a:ext>
              </a:extLst>
            </p:cNvPr>
            <p:cNvSpPr/>
            <p:nvPr/>
          </p:nvSpPr>
          <p:spPr>
            <a:xfrm>
              <a:off x="9599886" y="2726240"/>
              <a:ext cx="6096000" cy="580806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ea typeface="Pretendard SemiBold" panose="02000503000000020004" pitchFamily="2" charset="-127"/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BE5B4B31-2BD4-034A-8BDB-08C43100A6A2}"/>
                </a:ext>
              </a:extLst>
            </p:cNvPr>
            <p:cNvSpPr/>
            <p:nvPr/>
          </p:nvSpPr>
          <p:spPr>
            <a:xfrm>
              <a:off x="10433308" y="3830667"/>
              <a:ext cx="4465941" cy="70323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ea typeface="Pretendard SemiBold" panose="02000503000000020004" pitchFamily="2" charset="-127"/>
              </a:endParaRPr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DC308D3C-69C0-444F-B3E8-71390E1B5588}"/>
                </a:ext>
              </a:extLst>
            </p:cNvPr>
            <p:cNvSpPr/>
            <p:nvPr/>
          </p:nvSpPr>
          <p:spPr>
            <a:xfrm>
              <a:off x="10433308" y="5730719"/>
              <a:ext cx="2079257" cy="5557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ea typeface="Pretendard SemiBold" panose="02000503000000020004" pitchFamily="2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DE3A29-9D4B-A842-8E73-5DA4A9A215DC}"/>
              </a:ext>
            </a:extLst>
          </p:cNvPr>
          <p:cNvSpPr txBox="1"/>
          <p:nvPr/>
        </p:nvSpPr>
        <p:spPr>
          <a:xfrm>
            <a:off x="9180786" y="9089865"/>
            <a:ext cx="693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출처</a:t>
            </a:r>
            <a:r>
              <a:rPr kumimoji="1" lang="en-US" altLang="ko-KR" sz="1200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:</a:t>
            </a:r>
            <a:r>
              <a:rPr kumimoji="1" lang="ko-KR" altLang="en-US" sz="1200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effectLst/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  <a:hlinkClick r:id="rId7"/>
              </a:rPr>
              <a:t>http://scom.or.kr/info5_1/82</a:t>
            </a:r>
            <a:r>
              <a:rPr kumimoji="1" lang="ko-KR" altLang="en-US" sz="1200" dirty="0">
                <a:solidFill>
                  <a:srgbClr val="222222"/>
                </a:solidFill>
                <a:effectLst/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 서울시 장애인 의사소통 권리증진센터</a:t>
            </a:r>
            <a:endParaRPr lang="en-US" altLang="ko-KR" sz="1200" dirty="0">
              <a:solidFill>
                <a:srgbClr val="222222"/>
              </a:solidFill>
              <a:effectLst/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3C2CB2-ED04-9740-B108-4794E485A290}"/>
              </a:ext>
            </a:extLst>
          </p:cNvPr>
          <p:cNvSpPr txBox="1"/>
          <p:nvPr/>
        </p:nvSpPr>
        <p:spPr>
          <a:xfrm>
            <a:off x="9659007" y="1928884"/>
            <a:ext cx="7329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일상적인 대화 </a:t>
            </a:r>
            <a:r>
              <a:rPr lang="ko-KR" altLang="en-US" sz="2800" dirty="0" err="1"/>
              <a:t>부터</a:t>
            </a:r>
            <a:r>
              <a:rPr lang="ko-KR" altLang="en-US" sz="2800" dirty="0"/>
              <a:t> </a:t>
            </a:r>
            <a:r>
              <a:rPr lang="ko-KR" altLang="en-US" sz="2800" b="1" dirty="0"/>
              <a:t>위급한 상황</a:t>
            </a:r>
            <a:r>
              <a:rPr lang="ko-KR" altLang="en-US" sz="2800" dirty="0"/>
              <a:t>까지 다양한 상황에서 의사소통에 큰 어려움을 겪고 있습니다</a:t>
            </a:r>
            <a:r>
              <a:rPr lang="en-US" altLang="ko-KR" sz="2800" dirty="0"/>
              <a:t>.</a:t>
            </a:r>
            <a:endParaRPr kumimoji="1" lang="ko-KR" altLang="en-US" sz="28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9F632C-C9F5-AE40-BA83-227151B5A8EE}"/>
              </a:ext>
            </a:extLst>
          </p:cNvPr>
          <p:cNvSpPr txBox="1"/>
          <p:nvPr/>
        </p:nvSpPr>
        <p:spPr>
          <a:xfrm>
            <a:off x="1095135" y="9037274"/>
            <a:ext cx="386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https://</a:t>
            </a:r>
            <a:r>
              <a:rPr lang="en-US" altLang="ko-KR" sz="1200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www.segye.com</a:t>
            </a:r>
            <a:r>
              <a:rPr lang="en-US" altLang="ko-KR" sz="1200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/</a:t>
            </a:r>
            <a:r>
              <a:rPr lang="en-US" altLang="ko-KR" sz="1200" dirty="0" err="1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newsView</a:t>
            </a:r>
            <a:r>
              <a:rPr lang="en-US" altLang="ko-KR" sz="1200" dirty="0"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/20200922527108</a:t>
            </a:r>
          </a:p>
          <a:p>
            <a:endParaRPr kumimoji="1" lang="ko-KR" altLang="en-US" sz="1200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59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71086-82F8-02B6-48E9-F8A39BFEF83A}"/>
              </a:ext>
            </a:extLst>
          </p:cNvPr>
          <p:cNvSpPr txBox="1"/>
          <p:nvPr/>
        </p:nvSpPr>
        <p:spPr>
          <a:xfrm>
            <a:off x="6172200" y="685800"/>
            <a:ext cx="594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선정 배경</a:t>
            </a:r>
            <a:endParaRPr lang="en-US" altLang="ko-KR" sz="4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FCFE11-BE77-0B7F-7AF6-C37A5C003B55}"/>
              </a:ext>
            </a:extLst>
          </p:cNvPr>
          <p:cNvSpPr txBox="1"/>
          <p:nvPr/>
        </p:nvSpPr>
        <p:spPr>
          <a:xfrm>
            <a:off x="3848100" y="1750997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한국어 </a:t>
            </a:r>
            <a:r>
              <a:rPr lang="en-US" altLang="ko-KR" sz="3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“</a:t>
            </a:r>
            <a:r>
              <a:rPr lang="ko-KR" altLang="en-US" sz="32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구음</a:t>
            </a:r>
            <a:r>
              <a:rPr lang="ko-KR" altLang="en-US" sz="3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장애</a:t>
            </a:r>
            <a:r>
              <a:rPr lang="en-US" altLang="ko-KR" sz="3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”</a:t>
            </a:r>
            <a:r>
              <a:rPr lang="ko-KR" altLang="en-US" sz="3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3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음성 인식에 대한 필요성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BCF95B-254F-F043-AD1A-6D0F298B0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4054665"/>
            <a:ext cx="6786162" cy="2836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FC5457-6DF8-A040-B2F1-A91BF5E2FEAF}"/>
              </a:ext>
            </a:extLst>
          </p:cNvPr>
          <p:cNvSpPr txBox="1"/>
          <p:nvPr/>
        </p:nvSpPr>
        <p:spPr>
          <a:xfrm>
            <a:off x="9906000" y="2795107"/>
            <a:ext cx="489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일반인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대상 국내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AI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음성 서비스 현황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ctr"/>
            <a:r>
              <a:rPr lang="ko-KR" altLang="en-US" sz="24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구음</a:t>
            </a:r>
            <a:r>
              <a:rPr lang="ko-KR" altLang="en-US" sz="24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장애 특화된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AI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음성 서비스 부재 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DE2B5C-FB69-3F42-AFFB-A23789258B6C}"/>
              </a:ext>
            </a:extLst>
          </p:cNvPr>
          <p:cNvSpPr txBox="1"/>
          <p:nvPr/>
        </p:nvSpPr>
        <p:spPr>
          <a:xfrm>
            <a:off x="2513608" y="2795108"/>
            <a:ext cx="4892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구음</a:t>
            </a:r>
            <a:r>
              <a:rPr lang="ko-KR" altLang="en-US" sz="24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장애인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대상 해외 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AI 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음성 서비스</a:t>
            </a:r>
            <a:endParaRPr lang="en-US" altLang="ko-KR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구글 </a:t>
            </a:r>
            <a:r>
              <a:rPr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유포니아</a:t>
            </a:r>
            <a:r>
              <a:rPr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프로젝트</a:t>
            </a:r>
            <a:r>
              <a:rPr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 </a:t>
            </a:r>
            <a:endParaRPr lang="ko-KR" altLang="en-US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88141E-C11C-D140-81B7-014673E3FC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33" y="3804159"/>
            <a:ext cx="7758734" cy="36899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4757A-0155-114D-8ABA-E40C765EA7BF}"/>
              </a:ext>
            </a:extLst>
          </p:cNvPr>
          <p:cNvSpPr txBox="1"/>
          <p:nvPr/>
        </p:nvSpPr>
        <p:spPr>
          <a:xfrm>
            <a:off x="2261325" y="7751244"/>
            <a:ext cx="5397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영어</a:t>
            </a:r>
            <a:r>
              <a:rPr kumimoji="1" lang="en-US" altLang="ko-KR" sz="2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sz="2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스페인어</a:t>
            </a:r>
            <a:r>
              <a:rPr kumimoji="1" lang="en-US" altLang="ko-KR" sz="2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sz="2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프랑스어</a:t>
            </a:r>
            <a:r>
              <a:rPr kumimoji="1" lang="en-US" altLang="ko-KR" sz="2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sz="2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일본어</a:t>
            </a:r>
            <a:r>
              <a:rPr kumimoji="1" lang="en-US" altLang="ko-KR" sz="2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kumimoji="1" lang="ko-KR" altLang="en-US" sz="22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힌디어 </a:t>
            </a:r>
            <a:r>
              <a:rPr kumimoji="1" lang="ko-KR" altLang="en-US" sz="22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1338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375400" y="838200"/>
            <a:ext cx="5499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000" b="1" u="none" strike="noStrike" dirty="0">
              <a:solidFill>
                <a:srgbClr val="2D2D2D"/>
              </a:solidFill>
              <a:latin typeface="Pretendard Black" panose="02000503000000020004" pitchFamily="2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D9A490F-A57A-9CBF-1A48-B3D816E8FAB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71086-82F8-02B6-48E9-F8A39BFEF83A}"/>
              </a:ext>
            </a:extLst>
          </p:cNvPr>
          <p:cNvSpPr txBox="1"/>
          <p:nvPr/>
        </p:nvSpPr>
        <p:spPr>
          <a:xfrm>
            <a:off x="6172200" y="685800"/>
            <a:ext cx="594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 목표</a:t>
            </a:r>
            <a:endParaRPr lang="en-US" altLang="ko-KR" sz="4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FCFE11-BE77-0B7F-7AF6-C37A5C003B55}"/>
              </a:ext>
            </a:extLst>
          </p:cNvPr>
          <p:cNvSpPr txBox="1"/>
          <p:nvPr/>
        </p:nvSpPr>
        <p:spPr>
          <a:xfrm>
            <a:off x="9286546" y="1943100"/>
            <a:ext cx="75523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언어장애를 겪고 있는 대상자들의 불편 해소와 의사소통 체계 개선을 위해 </a:t>
            </a:r>
            <a:endParaRPr lang="en-US" altLang="ko-KR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3200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발화 특성을 반영</a:t>
            </a:r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한 </a:t>
            </a:r>
            <a:endParaRPr lang="en-US" altLang="ko-KR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음성인식 서비스 개발</a:t>
            </a:r>
            <a:endParaRPr lang="en-US" altLang="ko-KR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lang="en-US" altLang="ko-KR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“</a:t>
            </a:r>
            <a:r>
              <a:rPr lang="ko-KR" altLang="en-US" sz="32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구음</a:t>
            </a:r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장애 음성 ⇒  텍스트 변환</a:t>
            </a:r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(STT)”</a:t>
            </a:r>
            <a:endParaRPr lang="ko-KR" altLang="en-US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8F11F7C-929D-F54C-87DE-1A6D890AD978}"/>
              </a:ext>
            </a:extLst>
          </p:cNvPr>
          <p:cNvGrpSpPr/>
          <p:nvPr/>
        </p:nvGrpSpPr>
        <p:grpSpPr>
          <a:xfrm>
            <a:off x="1449114" y="1943100"/>
            <a:ext cx="6934200" cy="6549327"/>
            <a:chOff x="9372600" y="2341179"/>
            <a:chExt cx="6705600" cy="632438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1FB8B7E-9769-EF4E-9755-8249992D4042}"/>
                </a:ext>
              </a:extLst>
            </p:cNvPr>
            <p:cNvSpPr/>
            <p:nvPr/>
          </p:nvSpPr>
          <p:spPr>
            <a:xfrm>
              <a:off x="9372600" y="2341179"/>
              <a:ext cx="6705600" cy="6324381"/>
            </a:xfrm>
            <a:prstGeom prst="rect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ea typeface="Pretendard SemiBold" panose="02000503000000020004" pitchFamily="2" charset="-127"/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46547BA6-A72C-C545-A06C-C45192127765}"/>
                </a:ext>
              </a:extLst>
            </p:cNvPr>
            <p:cNvSpPr/>
            <p:nvPr/>
          </p:nvSpPr>
          <p:spPr>
            <a:xfrm>
              <a:off x="10287000" y="5600700"/>
              <a:ext cx="4953000" cy="9074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ea typeface="Pretendard SemiBold" panose="02000503000000020004" pitchFamily="2" charset="-127"/>
              </a:endParaRPr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75077F6B-82F9-B44C-A92F-93F71A7BADD4}"/>
                </a:ext>
              </a:extLst>
            </p:cNvPr>
            <p:cNvSpPr/>
            <p:nvPr/>
          </p:nvSpPr>
          <p:spPr>
            <a:xfrm>
              <a:off x="10313276" y="7209479"/>
              <a:ext cx="4926724" cy="14560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>
                <a:ea typeface="Pretendard SemiBold" panose="02000503000000020004" pitchFamily="2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1FD066B-2F4C-0240-9B5A-C1D76A19A185}"/>
              </a:ext>
            </a:extLst>
          </p:cNvPr>
          <p:cNvSpPr txBox="1"/>
          <p:nvPr/>
        </p:nvSpPr>
        <p:spPr>
          <a:xfrm>
            <a:off x="2095500" y="8916732"/>
            <a:ext cx="693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ea typeface="Pretendard SemiBold" panose="02000503000000020004" pitchFamily="2" charset="-127"/>
              </a:rPr>
              <a:t>출처</a:t>
            </a:r>
            <a:r>
              <a:rPr kumimoji="1" lang="en-US" altLang="ko-KR" sz="1200" b="1" dirty="0">
                <a:ea typeface="Pretendard SemiBold" panose="02000503000000020004" pitchFamily="2" charset="-127"/>
              </a:rPr>
              <a:t>:</a:t>
            </a:r>
            <a:r>
              <a:rPr kumimoji="1" lang="ko-KR" altLang="en-US" sz="1200" b="1" dirty="0">
                <a:ea typeface="Pretendard SemiBold" panose="02000503000000020004" pitchFamily="2" charset="-127"/>
              </a:rPr>
              <a:t> </a:t>
            </a:r>
            <a:r>
              <a:rPr lang="en-US" altLang="ko-KR" sz="1200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SemiBold" panose="02000503000000020004" pitchFamily="2" charset="-127"/>
                <a:hlinkClick r:id="rId6"/>
              </a:rPr>
              <a:t>http://scom.or.kr/info5_1/82</a:t>
            </a:r>
            <a:r>
              <a:rPr kumimoji="1" lang="ko-KR" altLang="en-US" sz="1200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SemiBold" panose="02000503000000020004" pitchFamily="2" charset="-127"/>
              </a:rPr>
              <a:t> 서울시 장애인 의사소통 권리증진센터</a:t>
            </a:r>
            <a:endParaRPr lang="en-US" altLang="ko-KR" sz="1200" dirty="0">
              <a:solidFill>
                <a:srgbClr val="222222"/>
              </a:solidFill>
              <a:effectLst/>
              <a:latin typeface="Pretendard Light" panose="02000403000000020004" pitchFamily="2" charset="-127"/>
              <a:ea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13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7CE7BD-79B4-6FBF-0D04-C898F11D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673100"/>
            <a:ext cx="16814800" cy="8928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D44515-8283-C0AA-0034-80BEADF5BD3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62600" y="457200"/>
            <a:ext cx="7162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4B00C-8402-31B8-0CD6-E76A2384A80A}"/>
              </a:ext>
            </a:extLst>
          </p:cNvPr>
          <p:cNvSpPr txBox="1"/>
          <p:nvPr/>
        </p:nvSpPr>
        <p:spPr>
          <a:xfrm>
            <a:off x="6172200" y="685800"/>
            <a:ext cx="594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 목표</a:t>
            </a:r>
            <a:endParaRPr lang="en-US" altLang="ko-KR" sz="4000" b="1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6" name="그림 5" descr="그림, 아동 미술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4685D374-68A3-FFFF-4D4C-E21D6FAB8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831842"/>
            <a:ext cx="5067300" cy="506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F1B92-7FF5-826D-66A7-39CA999CE3AB}"/>
              </a:ext>
            </a:extLst>
          </p:cNvPr>
          <p:cNvSpPr txBox="1"/>
          <p:nvPr/>
        </p:nvSpPr>
        <p:spPr>
          <a:xfrm>
            <a:off x="8597900" y="3127563"/>
            <a:ext cx="75523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A</a:t>
            </a:r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 </a:t>
            </a:r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어느 방송프로에 </a:t>
            </a:r>
            <a:r>
              <a:rPr lang="ko-KR" altLang="en-US" sz="32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출연했어</a:t>
            </a:r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? </a:t>
            </a:r>
          </a:p>
          <a:p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B</a:t>
            </a:r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 </a:t>
            </a:r>
            <a:r>
              <a:rPr lang="ko-KR" altLang="en-US" sz="3200" b="1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아쿠덴터리어</a:t>
            </a:r>
            <a:endParaRPr lang="en-US" altLang="ko-KR" sz="3200" b="1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lang="en-US" altLang="ko-KR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lang="en-US" altLang="ko-KR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ko-KR" altLang="en-US" sz="3200" b="1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구음장애</a:t>
            </a:r>
            <a:r>
              <a:rPr lang="ko-KR" altLang="en-US" sz="3200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발화 특성을 반영 </a:t>
            </a:r>
            <a:r>
              <a:rPr lang="en-US" altLang="ko-KR" sz="3200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STT</a:t>
            </a:r>
          </a:p>
          <a:p>
            <a:endParaRPr lang="en-US" altLang="ko-KR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A</a:t>
            </a:r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 </a:t>
            </a:r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어느 방송프로에 </a:t>
            </a:r>
            <a:r>
              <a:rPr lang="ko-KR" altLang="en-US" sz="320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출연했어</a:t>
            </a:r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? </a:t>
            </a:r>
          </a:p>
          <a:p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B</a:t>
            </a:r>
            <a:r>
              <a:rPr lang="ko-KR" altLang="en-US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 </a:t>
            </a:r>
            <a:r>
              <a:rPr lang="en-US" altLang="ko-KR" sz="320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:  </a:t>
            </a:r>
            <a:r>
              <a:rPr lang="ko-KR" altLang="en-US" sz="3200" b="1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다큐멘터리요</a:t>
            </a:r>
            <a:endParaRPr lang="en-US" altLang="ko-KR" sz="3200" b="1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  <a:p>
            <a:endParaRPr lang="ko-KR" altLang="en-US" sz="320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5788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</TotalTime>
  <Words>2402</Words>
  <Application>Microsoft Office PowerPoint</Application>
  <PresentationFormat>사용자 지정</PresentationFormat>
  <Paragraphs>621</Paragraphs>
  <Slides>37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6" baseType="lpstr">
      <vt:lpstr>S-Core Dream 5 Medium</vt:lpstr>
      <vt:lpstr>Wingdings</vt:lpstr>
      <vt:lpstr>Pretendard Regular</vt:lpstr>
      <vt:lpstr>S-Core Dream 6 Bold</vt:lpstr>
      <vt:lpstr>S-Core Dream 4 Regular</vt:lpstr>
      <vt:lpstr>Pretendard SemiBold</vt:lpstr>
      <vt:lpstr>Pretendard Thin</vt:lpstr>
      <vt:lpstr>Slack-Lato</vt:lpstr>
      <vt:lpstr>Pretendard Medium</vt:lpstr>
      <vt:lpstr>Symbol</vt:lpstr>
      <vt:lpstr>AppleSDGothicNeo</vt:lpstr>
      <vt:lpstr>Pretendard Light</vt:lpstr>
      <vt:lpstr>Arial</vt:lpstr>
      <vt:lpstr>Pretendard Black</vt:lpstr>
      <vt:lpstr>NanumSquareRoundOTF Regular</vt:lpstr>
      <vt:lpstr>Calibri</vt:lpstr>
      <vt:lpstr>Pretendard</vt:lpstr>
      <vt:lpstr>Gmarket Sans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campus1 N037</cp:lastModifiedBy>
  <cp:revision>545</cp:revision>
  <dcterms:created xsi:type="dcterms:W3CDTF">2006-08-16T00:00:00Z</dcterms:created>
  <dcterms:modified xsi:type="dcterms:W3CDTF">2024-10-07T08:14:44Z</dcterms:modified>
</cp:coreProperties>
</file>